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330" r:id="rId3"/>
    <p:sldId id="329" r:id="rId4"/>
    <p:sldId id="335" r:id="rId5"/>
    <p:sldId id="285" r:id="rId6"/>
    <p:sldId id="328" r:id="rId7"/>
    <p:sldId id="336" r:id="rId8"/>
    <p:sldId id="337" r:id="rId9"/>
  </p:sldIdLst>
  <p:sldSz cx="9144000" cy="6858000" type="screen4x3"/>
  <p:notesSz cx="6791325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ACC6"/>
    <a:srgbClr val="8064A2"/>
    <a:srgbClr val="5EAFA2"/>
    <a:srgbClr val="4E8EDC"/>
    <a:srgbClr val="5EAFA6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79" autoAdjust="0"/>
    <p:restoredTop sz="92196" autoAdjust="0"/>
  </p:normalViewPr>
  <p:slideViewPr>
    <p:cSldViewPr>
      <p:cViewPr varScale="1">
        <p:scale>
          <a:sx n="73" d="100"/>
          <a:sy n="73" d="100"/>
        </p:scale>
        <p:origin x="-797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B88F733-0152-45F8-9C24-710F57610626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A55D6208-77FB-419E-9939-678453CB5EE3}">
      <dgm:prSet phldrT="[Текст]" custT="1"/>
      <dgm:spPr>
        <a:solidFill>
          <a:schemeClr val="tx2">
            <a:lumMod val="40000"/>
            <a:lumOff val="60000"/>
          </a:schemeClr>
        </a:solidFill>
        <a:ln>
          <a:solidFill>
            <a:schemeClr val="tx2">
              <a:lumMod val="60000"/>
              <a:lumOff val="40000"/>
            </a:schemeClr>
          </a:solidFill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  <a:latin typeface="Liberation Serif" pitchFamily="18" charset="0"/>
            </a:rPr>
            <a:t>ВАЖНО !</a:t>
          </a:r>
          <a:endParaRPr lang="ru-RU" sz="1600" b="1" dirty="0">
            <a:solidFill>
              <a:schemeClr val="tx1"/>
            </a:solidFill>
            <a:latin typeface="Liberation Serif" pitchFamily="18" charset="0"/>
          </a:endParaRPr>
        </a:p>
      </dgm:t>
    </dgm:pt>
    <dgm:pt modelId="{EA0B3DAA-28A3-4907-98F3-FD269FC79AF7}" type="parTrans" cxnId="{83FBB9CF-A962-4737-BDC3-2F11669F4271}">
      <dgm:prSet/>
      <dgm:spPr/>
      <dgm:t>
        <a:bodyPr/>
        <a:lstStyle/>
        <a:p>
          <a:endParaRPr lang="ru-RU"/>
        </a:p>
      </dgm:t>
    </dgm:pt>
    <dgm:pt modelId="{D06DBE4D-6D14-4B27-8F1C-6DD400BDC480}" type="sibTrans" cxnId="{83FBB9CF-A962-4737-BDC3-2F11669F4271}">
      <dgm:prSet/>
      <dgm:spPr/>
      <dgm:t>
        <a:bodyPr/>
        <a:lstStyle/>
        <a:p>
          <a:endParaRPr lang="ru-RU"/>
        </a:p>
      </dgm:t>
    </dgm:pt>
    <dgm:pt modelId="{FE55CCF8-FB41-4721-A685-3CC8700F1744}">
      <dgm:prSet phldrT="[Текст]" custT="1"/>
      <dgm:spPr>
        <a:solidFill>
          <a:schemeClr val="accent1">
            <a:lumMod val="40000"/>
            <a:lumOff val="60000"/>
          </a:schemeClr>
        </a:solidFill>
        <a:ln>
          <a:solidFill>
            <a:schemeClr val="accent1">
              <a:lumMod val="40000"/>
              <a:lumOff val="60000"/>
            </a:schemeClr>
          </a:solidFill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sz="1200" dirty="0" smtClean="0">
              <a:solidFill>
                <a:schemeClr val="tx1"/>
              </a:solidFill>
              <a:latin typeface="Liberation Serif" pitchFamily="18" charset="0"/>
              <a:cs typeface="Times New Roman" panose="02020603050405020304" pitchFamily="18" charset="0"/>
            </a:rPr>
            <a:t>В связи с тем, что закупка проведена для муниципальных нужд,</a:t>
          </a:r>
          <a:br>
            <a:rPr lang="ru-RU" sz="1200" dirty="0" smtClean="0">
              <a:solidFill>
                <a:schemeClr val="tx1"/>
              </a:solidFill>
              <a:latin typeface="Liberation Serif" pitchFamily="18" charset="0"/>
              <a:cs typeface="Times New Roman" panose="02020603050405020304" pitchFamily="18" charset="0"/>
            </a:rPr>
          </a:br>
          <a:r>
            <a:rPr lang="ru-RU" sz="1200" dirty="0" smtClean="0">
              <a:solidFill>
                <a:schemeClr val="tx1"/>
              </a:solidFill>
              <a:latin typeface="Liberation Serif" pitchFamily="18" charset="0"/>
              <a:cs typeface="Times New Roman" panose="02020603050405020304" pitchFamily="18" charset="0"/>
            </a:rPr>
            <a:t> в том числе Департаментом государственных закупок Свердловской области, и контрольные полномочия в сфере закупок не переданы Минфину Свердловской области на основании соглашения, </a:t>
          </a:r>
          <a:r>
            <a:rPr lang="ru-RU" sz="1200" b="1" dirty="0" smtClean="0">
              <a:solidFill>
                <a:schemeClr val="tx1"/>
              </a:solidFill>
              <a:latin typeface="Liberation Serif" pitchFamily="18" charset="0"/>
              <a:cs typeface="Times New Roman" panose="02020603050405020304" pitchFamily="18" charset="0"/>
            </a:rPr>
            <a:t>обращение направляется заказчиком в контрольный орган муниципального района или городского округа</a:t>
          </a:r>
        </a:p>
        <a:p>
          <a:r>
            <a:rPr lang="ru-RU" sz="1200" dirty="0" smtClean="0">
              <a:solidFill>
                <a:schemeClr val="tx1"/>
              </a:solidFill>
              <a:latin typeface="Liberation Serif" pitchFamily="18" charset="0"/>
            </a:rPr>
            <a:t>(подп. «в» п. 2 Правил, утвержденных постановлением Правительства РФ от 30.06.2020 № 961, ч. 3.1 ст. 99 Федерального закона № 44-ФЗ)</a:t>
          </a:r>
          <a:endParaRPr lang="ru-RU" sz="1200" dirty="0">
            <a:solidFill>
              <a:schemeClr val="tx1"/>
            </a:solidFill>
          </a:endParaRPr>
        </a:p>
      </dgm:t>
    </dgm:pt>
    <dgm:pt modelId="{139723EC-00DB-48A5-AE06-F4E53927B586}" type="parTrans" cxnId="{5A9FD6AA-3876-41CE-B6F4-0D6CC21F2C9B}">
      <dgm:prSet/>
      <dgm:spPr/>
      <dgm:t>
        <a:bodyPr/>
        <a:lstStyle/>
        <a:p>
          <a:endParaRPr lang="ru-RU"/>
        </a:p>
      </dgm:t>
    </dgm:pt>
    <dgm:pt modelId="{F6A534E5-90ED-48FF-A5D3-9D3F68EF9639}" type="sibTrans" cxnId="{5A9FD6AA-3876-41CE-B6F4-0D6CC21F2C9B}">
      <dgm:prSet/>
      <dgm:spPr/>
      <dgm:t>
        <a:bodyPr/>
        <a:lstStyle/>
        <a:p>
          <a:endParaRPr lang="ru-RU"/>
        </a:p>
      </dgm:t>
    </dgm:pt>
    <dgm:pt modelId="{94DB1F5B-FC1A-49C3-8208-41A5C4CC89DE}" type="pres">
      <dgm:prSet presAssocID="{6B88F733-0152-45F8-9C24-710F57610626}" presName="Name0" presStyleCnt="0">
        <dgm:presLayoutVars>
          <dgm:dir/>
          <dgm:resizeHandles val="exact"/>
        </dgm:presLayoutVars>
      </dgm:prSet>
      <dgm:spPr/>
    </dgm:pt>
    <dgm:pt modelId="{02AB009B-9540-4638-A82E-80DFD0AFE2CD}" type="pres">
      <dgm:prSet presAssocID="{A55D6208-77FB-419E-9939-678453CB5EE3}" presName="parTxOnly" presStyleLbl="node1" presStyleIdx="0" presStyleCnt="2" custScaleX="40528" custScaleY="1003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DAF4CF-BDCD-4672-8EF8-02CB81670AAE}" type="pres">
      <dgm:prSet presAssocID="{D06DBE4D-6D14-4B27-8F1C-6DD400BDC480}" presName="parSpace" presStyleCnt="0"/>
      <dgm:spPr/>
    </dgm:pt>
    <dgm:pt modelId="{1491D11E-7A7C-4AE4-B982-FFAB6F7CAE4A}" type="pres">
      <dgm:prSet presAssocID="{FE55CCF8-FB41-4721-A685-3CC8700F1744}" presName="parTxOnly" presStyleLbl="node1" presStyleIdx="1" presStyleCnt="2" custScaleX="1065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3206BDA-CC88-4ACC-9B54-E6AEB5FC9253}" type="presOf" srcId="{A55D6208-77FB-419E-9939-678453CB5EE3}" destId="{02AB009B-9540-4638-A82E-80DFD0AFE2CD}" srcOrd="0" destOrd="0" presId="urn:microsoft.com/office/officeart/2005/8/layout/hChevron3"/>
    <dgm:cxn modelId="{1501409F-88CA-459D-A505-8596F0B40506}" type="presOf" srcId="{FE55CCF8-FB41-4721-A685-3CC8700F1744}" destId="{1491D11E-7A7C-4AE4-B982-FFAB6F7CAE4A}" srcOrd="0" destOrd="0" presId="urn:microsoft.com/office/officeart/2005/8/layout/hChevron3"/>
    <dgm:cxn modelId="{83FBB9CF-A962-4737-BDC3-2F11669F4271}" srcId="{6B88F733-0152-45F8-9C24-710F57610626}" destId="{A55D6208-77FB-419E-9939-678453CB5EE3}" srcOrd="0" destOrd="0" parTransId="{EA0B3DAA-28A3-4907-98F3-FD269FC79AF7}" sibTransId="{D06DBE4D-6D14-4B27-8F1C-6DD400BDC480}"/>
    <dgm:cxn modelId="{3283C034-F1BC-4F67-9835-0E23E45D4124}" type="presOf" srcId="{6B88F733-0152-45F8-9C24-710F57610626}" destId="{94DB1F5B-FC1A-49C3-8208-41A5C4CC89DE}" srcOrd="0" destOrd="0" presId="urn:microsoft.com/office/officeart/2005/8/layout/hChevron3"/>
    <dgm:cxn modelId="{5A9FD6AA-3876-41CE-B6F4-0D6CC21F2C9B}" srcId="{6B88F733-0152-45F8-9C24-710F57610626}" destId="{FE55CCF8-FB41-4721-A685-3CC8700F1744}" srcOrd="1" destOrd="0" parTransId="{139723EC-00DB-48A5-AE06-F4E53927B586}" sibTransId="{F6A534E5-90ED-48FF-A5D3-9D3F68EF9639}"/>
    <dgm:cxn modelId="{AEEF3356-FE4D-40A1-A911-C6815575FD67}" type="presParOf" srcId="{94DB1F5B-FC1A-49C3-8208-41A5C4CC89DE}" destId="{02AB009B-9540-4638-A82E-80DFD0AFE2CD}" srcOrd="0" destOrd="0" presId="urn:microsoft.com/office/officeart/2005/8/layout/hChevron3"/>
    <dgm:cxn modelId="{5DA05B7A-6351-4FED-B52B-EF3AEB6B94AE}" type="presParOf" srcId="{94DB1F5B-FC1A-49C3-8208-41A5C4CC89DE}" destId="{F5DAF4CF-BDCD-4672-8EF8-02CB81670AAE}" srcOrd="1" destOrd="0" presId="urn:microsoft.com/office/officeart/2005/8/layout/hChevron3"/>
    <dgm:cxn modelId="{C26DB197-DB60-4C57-B453-2D640DD3735C}" type="presParOf" srcId="{94DB1F5B-FC1A-49C3-8208-41A5C4CC89DE}" destId="{1491D11E-7A7C-4AE4-B982-FFAB6F7CAE4A}" srcOrd="2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AB009B-9540-4638-A82E-80DFD0AFE2CD}">
      <dsp:nvSpPr>
        <dsp:cNvPr id="0" name=""/>
        <dsp:cNvSpPr/>
      </dsp:nvSpPr>
      <dsp:spPr>
        <a:xfrm>
          <a:off x="2439" y="0"/>
          <a:ext cx="2383227" cy="1584175"/>
        </a:xfrm>
        <a:prstGeom prst="homePlate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tx2">
              <a:lumMod val="60000"/>
              <a:lumOff val="40000"/>
            </a:schemeClr>
          </a:solidFill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2672" rIns="21336" bIns="4267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Liberation Serif" pitchFamily="18" charset="0"/>
            </a:rPr>
            <a:t>ВАЖНО !</a:t>
          </a:r>
          <a:endParaRPr lang="ru-RU" sz="1600" b="1" kern="1200" dirty="0">
            <a:solidFill>
              <a:schemeClr val="tx1"/>
            </a:solidFill>
            <a:latin typeface="Liberation Serif" pitchFamily="18" charset="0"/>
          </a:endParaRPr>
        </a:p>
      </dsp:txBody>
      <dsp:txXfrm>
        <a:off x="2439" y="0"/>
        <a:ext cx="1987183" cy="1584175"/>
      </dsp:txXfrm>
    </dsp:sp>
    <dsp:sp modelId="{1491D11E-7A7C-4AE4-B982-FFAB6F7CAE4A}">
      <dsp:nvSpPr>
        <dsp:cNvPr id="0" name=""/>
        <dsp:cNvSpPr/>
      </dsp:nvSpPr>
      <dsp:spPr>
        <a:xfrm>
          <a:off x="1209577" y="0"/>
          <a:ext cx="6268203" cy="1584175"/>
        </a:xfrm>
        <a:prstGeom prst="chevron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accent1">
              <a:lumMod val="40000"/>
              <a:lumOff val="60000"/>
            </a:schemeClr>
          </a:solidFill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  <a:latin typeface="Liberation Serif" pitchFamily="18" charset="0"/>
              <a:cs typeface="Times New Roman" panose="02020603050405020304" pitchFamily="18" charset="0"/>
            </a:rPr>
            <a:t>В связи с тем, что закупка проведена для муниципальных нужд,</a:t>
          </a:r>
          <a:br>
            <a:rPr lang="ru-RU" sz="1200" kern="1200" dirty="0" smtClean="0">
              <a:solidFill>
                <a:schemeClr val="tx1"/>
              </a:solidFill>
              <a:latin typeface="Liberation Serif" pitchFamily="18" charset="0"/>
              <a:cs typeface="Times New Roman" panose="02020603050405020304" pitchFamily="18" charset="0"/>
            </a:rPr>
          </a:br>
          <a:r>
            <a:rPr lang="ru-RU" sz="1200" kern="1200" dirty="0" smtClean="0">
              <a:solidFill>
                <a:schemeClr val="tx1"/>
              </a:solidFill>
              <a:latin typeface="Liberation Serif" pitchFamily="18" charset="0"/>
              <a:cs typeface="Times New Roman" panose="02020603050405020304" pitchFamily="18" charset="0"/>
            </a:rPr>
            <a:t> в том числе Департаментом государственных закупок Свердловской области, и контрольные полномочия в сфере закупок не переданы Минфину Свердловской области на основании соглашения, </a:t>
          </a:r>
          <a:r>
            <a:rPr lang="ru-RU" sz="1200" b="1" kern="1200" dirty="0" smtClean="0">
              <a:solidFill>
                <a:schemeClr val="tx1"/>
              </a:solidFill>
              <a:latin typeface="Liberation Serif" pitchFamily="18" charset="0"/>
              <a:cs typeface="Times New Roman" panose="02020603050405020304" pitchFamily="18" charset="0"/>
            </a:rPr>
            <a:t>обращение направляется заказчиком в контрольный орган муниципального района или городского округа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  <a:latin typeface="Liberation Serif" pitchFamily="18" charset="0"/>
            </a:rPr>
            <a:t>(подп. «в» п. 2 Правил, утвержденных постановлением Правительства РФ от 30.06.2020 № 961, ч. 3.1 ст. 99 Федерального закона № 44-ФЗ)</a:t>
          </a:r>
          <a:endParaRPr lang="ru-RU" sz="1200" kern="1200" dirty="0">
            <a:solidFill>
              <a:schemeClr val="tx1"/>
            </a:solidFill>
          </a:endParaRPr>
        </a:p>
      </dsp:txBody>
      <dsp:txXfrm>
        <a:off x="2001665" y="0"/>
        <a:ext cx="4684028" cy="15841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3648" cy="494186"/>
          </a:xfrm>
          <a:prstGeom prst="rect">
            <a:avLst/>
          </a:prstGeom>
        </p:spPr>
        <p:txBody>
          <a:bodyPr vert="horz" lIns="91088" tIns="45544" rIns="91088" bIns="45544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6093" y="0"/>
            <a:ext cx="2943648" cy="494186"/>
          </a:xfrm>
          <a:prstGeom prst="rect">
            <a:avLst/>
          </a:prstGeom>
        </p:spPr>
        <p:txBody>
          <a:bodyPr vert="horz" lIns="91088" tIns="45544" rIns="91088" bIns="45544" rtlCol="0"/>
          <a:lstStyle>
            <a:lvl1pPr algn="r">
              <a:defRPr sz="1200"/>
            </a:lvl1pPr>
          </a:lstStyle>
          <a:p>
            <a:fld id="{8F9372CA-1F26-4873-9ACA-E685842CDBE8}" type="datetimeFigureOut">
              <a:rPr lang="ru-RU" smtClean="0"/>
              <a:t>03.06.2022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376900"/>
            <a:ext cx="2943648" cy="494185"/>
          </a:xfrm>
          <a:prstGeom prst="rect">
            <a:avLst/>
          </a:prstGeom>
        </p:spPr>
        <p:txBody>
          <a:bodyPr vert="horz" lIns="91088" tIns="45544" rIns="91088" bIns="45544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6093" y="9376900"/>
            <a:ext cx="2943648" cy="494185"/>
          </a:xfrm>
          <a:prstGeom prst="rect">
            <a:avLst/>
          </a:prstGeom>
        </p:spPr>
        <p:txBody>
          <a:bodyPr vert="horz" lIns="91088" tIns="45544" rIns="91088" bIns="45544" rtlCol="0" anchor="b"/>
          <a:lstStyle>
            <a:lvl1pPr algn="r">
              <a:defRPr sz="1200"/>
            </a:lvl1pPr>
          </a:lstStyle>
          <a:p>
            <a:fld id="{67E26289-B6DA-47D3-A520-4A1CA4CEC31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31471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3495" cy="494031"/>
          </a:xfrm>
          <a:prstGeom prst="rect">
            <a:avLst/>
          </a:prstGeom>
        </p:spPr>
        <p:txBody>
          <a:bodyPr vert="horz" lIns="91752" tIns="45877" rIns="91752" bIns="45877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6230" y="0"/>
            <a:ext cx="2943494" cy="494031"/>
          </a:xfrm>
          <a:prstGeom prst="rect">
            <a:avLst/>
          </a:prstGeom>
        </p:spPr>
        <p:txBody>
          <a:bodyPr vert="horz" lIns="91752" tIns="45877" rIns="91752" bIns="45877" rtlCol="0"/>
          <a:lstStyle>
            <a:lvl1pPr algn="r">
              <a:defRPr sz="1200"/>
            </a:lvl1pPr>
          </a:lstStyle>
          <a:p>
            <a:fld id="{E152C0AB-494A-4531-AAFB-A4DC2CB03B32}" type="datetimeFigureOut">
              <a:rPr lang="ru-RU" smtClean="0"/>
              <a:t>03.06.2022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7100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2" tIns="45877" rIns="91752" bIns="45877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8655" y="4689316"/>
            <a:ext cx="5434020" cy="4443096"/>
          </a:xfrm>
          <a:prstGeom prst="rect">
            <a:avLst/>
          </a:prstGeom>
        </p:spPr>
        <p:txBody>
          <a:bodyPr vert="horz" lIns="91752" tIns="45877" rIns="91752" bIns="45877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7044"/>
            <a:ext cx="2943495" cy="494030"/>
          </a:xfrm>
          <a:prstGeom prst="rect">
            <a:avLst/>
          </a:prstGeom>
        </p:spPr>
        <p:txBody>
          <a:bodyPr vert="horz" lIns="91752" tIns="45877" rIns="91752" bIns="45877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6230" y="9377044"/>
            <a:ext cx="2943494" cy="494030"/>
          </a:xfrm>
          <a:prstGeom prst="rect">
            <a:avLst/>
          </a:prstGeom>
        </p:spPr>
        <p:txBody>
          <a:bodyPr vert="horz" lIns="91752" tIns="45877" rIns="91752" bIns="45877" rtlCol="0" anchor="b"/>
          <a:lstStyle>
            <a:lvl1pPr algn="r">
              <a:defRPr sz="1200"/>
            </a:lvl1pPr>
          </a:lstStyle>
          <a:p>
            <a:fld id="{D07ED311-7CB4-426F-9946-CCA6F10D2255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9138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7ED311-7CB4-426F-9946-CCA6F10D2255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69815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8D532-A815-4AA2-B413-07232621AE53}" type="datetime1">
              <a:rPr lang="ru-RU" smtClean="0"/>
              <a:t>03.06.2022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750E-B299-44F0-BA13-C708409E7A95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2472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D2893-314A-46AA-8DD4-6879D41EF3D0}" type="datetime1">
              <a:rPr lang="ru-RU" smtClean="0"/>
              <a:t>03.06.2022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750E-B299-44F0-BA13-C708409E7A95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5369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C5F62-D0ED-4788-99F3-99AD24659474}" type="datetime1">
              <a:rPr lang="ru-RU" smtClean="0"/>
              <a:t>03.06.2022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750E-B299-44F0-BA13-C708409E7A95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2279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F96BC-08C3-4741-A1CC-8CB25D74660E}" type="datetime1">
              <a:rPr lang="ru-RU" smtClean="0"/>
              <a:t>03.06.2022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750E-B299-44F0-BA13-C708409E7A95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0947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5E847-36DD-4A25-9BAD-217DA7BFD1DC}" type="datetime1">
              <a:rPr lang="ru-RU" smtClean="0"/>
              <a:t>03.06.2022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750E-B299-44F0-BA13-C708409E7A95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7104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089E3-B0BB-4892-8DC5-03975C32E6F5}" type="datetime1">
              <a:rPr lang="ru-RU" smtClean="0"/>
              <a:t>03.06.2022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750E-B299-44F0-BA13-C708409E7A95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9282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D4AD8-1F46-496E-ACDB-23F4AA81A66B}" type="datetime1">
              <a:rPr lang="ru-RU" smtClean="0"/>
              <a:t>03.06.2022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750E-B299-44F0-BA13-C708409E7A95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1330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6660B-ABD1-4947-9BF6-DEC2D642F33A}" type="datetime1">
              <a:rPr lang="ru-RU" smtClean="0"/>
              <a:t>03.06.2022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750E-B299-44F0-BA13-C708409E7A95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2061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E1017-C819-4C30-8F86-12E950BAA302}" type="datetime1">
              <a:rPr lang="ru-RU" smtClean="0"/>
              <a:t>03.06.2022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750E-B299-44F0-BA13-C708409E7A95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0842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98655-5276-4DBE-94B8-A63AEB7722A1}" type="datetime1">
              <a:rPr lang="ru-RU" smtClean="0"/>
              <a:t>03.06.2022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750E-B299-44F0-BA13-C708409E7A95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2433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DC540-9AD3-4D28-B138-856090D5A664}" type="datetime1">
              <a:rPr lang="ru-RU" smtClean="0"/>
              <a:t>03.06.2022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750E-B299-44F0-BA13-C708409E7A95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5579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A0655A-8A6A-4599-BE84-1D4F1C455813}" type="datetime1">
              <a:rPr lang="ru-RU" smtClean="0"/>
              <a:t>03.06.2022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2750E-B299-44F0-BA13-C708409E7A95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2685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microsoft.com/office/2007/relationships/hdphoto" Target="../media/hdphoto1.wdp"/><Relationship Id="rId9" Type="http://schemas.microsoft.com/office/2007/relationships/diagramDrawing" Target="../diagrams/drawing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hyperlink" Target="consultantplus://offline/ref=F77EA82AF572E0C07F52544E91458881B72E4A0CF6AE2FA9853A89D5D70DD6C82612BEB640568B86A84329BCD0G4D8J" TargetMode="External"/><Relationship Id="rId5" Type="http://schemas.openxmlformats.org/officeDocument/2006/relationships/hyperlink" Target="consultantplus://offline/ref=F77EA82AF572E0C07F52544E91458881B72E4A0CF6AE2FA9853A89D5D70DD6C83412E6B94757978DFA0C6FE9DF4A27266D0657A718F7GAD0J" TargetMode="External"/><Relationship Id="rId4" Type="http://schemas.openxmlformats.org/officeDocument/2006/relationships/hyperlink" Target="consultantplus://offline/ref=F77EA82AF572E0C07F52544E91458881B72E4A0CF6AE2FA9853A89D5D70DD6C83412E6BC445CC1D7EA0826BCD354263E730249A7G1DAJ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403648" y="373605"/>
            <a:ext cx="6840760" cy="70788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Министерство финансов Свердловской области</a:t>
            </a:r>
          </a:p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Управление контроля в сфере закупок </a:t>
            </a:r>
            <a:endParaRPr lang="ru-RU" sz="2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251520" y="1700809"/>
            <a:ext cx="8712968" cy="1296144"/>
          </a:xfrm>
          <a:prstGeom prst="rect">
            <a:avLst/>
          </a:prstGeom>
        </p:spPr>
        <p:txBody>
          <a:bodyPr/>
          <a:lstStyle>
            <a:lvl1pPr marL="339725" indent="-339725" algn="l" defTabSz="90963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9775" indent="-280988" algn="l" defTabSz="9096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38238" indent="-223838" algn="l" defTabSz="90963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595438" indent="-222250" algn="l" defTabSz="9096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2638" indent="-223838" algn="l" defTabSz="909638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456424" indent="-228116" algn="l" defTabSz="913856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857017" indent="-228116" algn="l" defTabSz="913856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257611" indent="-228116" algn="l" defTabSz="913856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658205" indent="-228116" algn="l" defTabSz="913856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400" b="1" kern="0" dirty="0" smtClean="0">
                <a:solidFill>
                  <a:srgbClr val="2D2D8A"/>
                </a:solidFill>
                <a:latin typeface="Times New Roman" pitchFamily="18" charset="0"/>
                <a:cs typeface="Times New Roman" pitchFamily="18" charset="0"/>
              </a:rPr>
              <a:t>Об актуальных вопросах согласования контрольным органом в сфере закупок заключения контракта</a:t>
            </a:r>
          </a:p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400" b="1" kern="0" dirty="0" smtClean="0">
                <a:solidFill>
                  <a:srgbClr val="2D2D8A"/>
                </a:solidFill>
                <a:latin typeface="Times New Roman" pitchFamily="18" charset="0"/>
                <a:cs typeface="Times New Roman" pitchFamily="18" charset="0"/>
              </a:rPr>
              <a:t>с единственным поставщиком (подрядчиком, исполнителем)</a:t>
            </a:r>
            <a:endParaRPr lang="ru-RU" sz="1600" b="1" kern="0" spc="100" dirty="0" smtClean="0">
              <a:solidFill>
                <a:srgbClr val="2D2D8A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20" t="30426" r="4496" b="40945"/>
          <a:stretch/>
        </p:blipFill>
        <p:spPr bwMode="auto">
          <a:xfrm>
            <a:off x="1" y="3952478"/>
            <a:ext cx="9144000" cy="2304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3824155" y="6228601"/>
            <a:ext cx="14975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0" cap="none" spc="0" normalizeH="0" baseline="0" noProof="0" dirty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Екатеринбург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20</a:t>
            </a: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0" 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2 год</a:t>
            </a:r>
            <a:endParaRPr kumimoji="0" lang="ru-RU" sz="1600" b="1" i="0" u="none" strike="noStrike" kern="0" cap="none" spc="0" normalizeH="0" baseline="0" noProof="0" dirty="0">
              <a:ln>
                <a:noFill/>
              </a:ln>
              <a:solidFill>
                <a:srgbClr val="2D2D8A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750E-B299-44F0-BA13-C708409E7A95}" type="slidenum">
              <a:rPr lang="ru-RU" smtClean="0"/>
              <a:t>1</a:t>
            </a:fld>
            <a:endParaRPr lang="ru-RU" dirty="0"/>
          </a:p>
        </p:txBody>
      </p:sp>
      <p:pic>
        <p:nvPicPr>
          <p:cNvPr id="8" name="Рисунок 7" descr="Вырезка экрана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88608" l="1031" r="95876">
                        <a14:foregroundMark x1="38144" y1="21519" x2="34021" y2="7595"/>
                        <a14:foregroundMark x1="57732" y1="12658" x2="62887" y2="21519"/>
                        <a14:foregroundMark x1="65979" y1="8861" x2="65979" y2="8861"/>
                        <a14:foregroundMark x1="31959" y1="11392" x2="31959" y2="11392"/>
                        <a14:foregroundMark x1="88660" y1="63291" x2="88660" y2="63291"/>
                        <a14:foregroundMark x1="38144" y1="10127" x2="38144" y2="10127"/>
                        <a14:backgroundMark x1="6186" y1="21519" x2="10309" y2="12658"/>
                        <a14:backgroundMark x1="78351" y1="2532" x2="82474" y2="6329"/>
                        <a14:backgroundMark x1="61856" y1="5063" x2="61856" y2="5063"/>
                        <a14:backgroundMark x1="41237" y1="3797" x2="41237" y2="379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28148"/>
            <a:ext cx="924054" cy="752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6856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228148"/>
            <a:ext cx="6912768" cy="824588"/>
          </a:xfr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1600" b="1" kern="100" dirty="0">
                <a:latin typeface="Liberation Serif" pitchFamily="18" charset="0"/>
                <a:ea typeface="SimSun" panose="02010600030101010101" pitchFamily="2" charset="-122"/>
              </a:rPr>
              <a:t>Основания для </a:t>
            </a:r>
            <a:r>
              <a:rPr lang="ru-RU" sz="1600" b="1" kern="100" dirty="0" smtClean="0">
                <a:latin typeface="Liberation Serif" pitchFamily="18" charset="0"/>
                <a:ea typeface="SimSun" panose="02010600030101010101" pitchFamily="2" charset="-122"/>
              </a:rPr>
              <a:t>направления заказчиком обращения </a:t>
            </a:r>
            <a:r>
              <a:rPr lang="ru-RU" sz="1600" b="1" kern="100" dirty="0">
                <a:latin typeface="Liberation Serif" pitchFamily="18" charset="0"/>
                <a:ea typeface="SimSun" panose="02010600030101010101" pitchFamily="2" charset="-122"/>
              </a:rPr>
              <a:t>о согласовании заключения </a:t>
            </a:r>
            <a:r>
              <a:rPr lang="ru-RU" sz="1600" b="1" kern="100" dirty="0" smtClean="0">
                <a:latin typeface="Liberation Serif" pitchFamily="18" charset="0"/>
                <a:ea typeface="SimSun" panose="02010600030101010101" pitchFamily="2" charset="-122"/>
              </a:rPr>
              <a:t>контракта </a:t>
            </a:r>
            <a:r>
              <a:rPr lang="ru-RU" sz="1600" b="1" kern="100" dirty="0">
                <a:latin typeface="Liberation Serif" pitchFamily="18" charset="0"/>
                <a:ea typeface="SimSun" panose="02010600030101010101" pitchFamily="2" charset="-122"/>
              </a:rPr>
              <a:t>с единственным поставщиком </a:t>
            </a:r>
            <a:r>
              <a:rPr lang="ru-RU" sz="1600" b="1" kern="100" dirty="0" smtClean="0">
                <a:latin typeface="Liberation Serif" pitchFamily="18" charset="0"/>
                <a:ea typeface="SimSun" panose="02010600030101010101" pitchFamily="2" charset="-122"/>
              </a:rPr>
              <a:t>(</a:t>
            </a:r>
            <a:r>
              <a:rPr lang="ru-RU" sz="1600" b="1" kern="100" dirty="0">
                <a:latin typeface="Liberation Serif" pitchFamily="18" charset="0"/>
                <a:ea typeface="SimSun" panose="02010600030101010101" pitchFamily="2" charset="-122"/>
              </a:rPr>
              <a:t>подрядчиком, </a:t>
            </a:r>
            <a:r>
              <a:rPr lang="ru-RU" sz="1600" b="1" kern="100" dirty="0" smtClean="0">
                <a:latin typeface="Liberation Serif" pitchFamily="18" charset="0"/>
                <a:ea typeface="SimSun" panose="02010600030101010101" pitchFamily="2" charset="-122"/>
              </a:rPr>
              <a:t>исполнителем) для </a:t>
            </a:r>
            <a:r>
              <a:rPr lang="ru-RU" sz="1600" b="1" kern="100" dirty="0">
                <a:latin typeface="Liberation Serif" pitchFamily="18" charset="0"/>
                <a:ea typeface="SimSun" panose="02010600030101010101" pitchFamily="2" charset="-122"/>
              </a:rPr>
              <a:t>муниципальных нужд</a:t>
            </a:r>
            <a:endParaRPr lang="ru-RU" sz="16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beration Serif" pitchFamily="18" charset="0"/>
              <a:ea typeface="SimSun" panose="02010600030101010101" pitchFamily="2" charset="-122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750E-B299-44F0-BA13-C708409E7A95}" type="slidenum">
              <a:rPr lang="ru-RU" smtClean="0"/>
              <a:t>2</a:t>
            </a:fld>
            <a:endParaRPr lang="ru-RU" dirty="0"/>
          </a:p>
        </p:txBody>
      </p:sp>
      <p:pic>
        <p:nvPicPr>
          <p:cNvPr id="12" name="Рисунок 11" descr="Вырезка экрана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88608" l="1031" r="95876">
                        <a14:foregroundMark x1="38144" y1="21519" x2="34021" y2="7595"/>
                        <a14:foregroundMark x1="57732" y1="12658" x2="62887" y2="21519"/>
                        <a14:foregroundMark x1="65979" y1="8861" x2="65979" y2="8861"/>
                        <a14:foregroundMark x1="31959" y1="11392" x2="31959" y2="11392"/>
                        <a14:foregroundMark x1="88660" y1="63291" x2="88660" y2="63291"/>
                        <a14:foregroundMark x1="38144" y1="10127" x2="38144" y2="10127"/>
                        <a14:backgroundMark x1="6186" y1="21519" x2="10309" y2="12658"/>
                        <a14:backgroundMark x1="78351" y1="2532" x2="82474" y2="6329"/>
                        <a14:backgroundMark x1="61856" y1="5063" x2="61856" y2="5063"/>
                        <a14:backgroundMark x1="41237" y1="3797" x2="41237" y2="379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244" y="228148"/>
            <a:ext cx="924054" cy="752580"/>
          </a:xfrm>
          <a:prstGeom prst="rect">
            <a:avLst/>
          </a:prstGeom>
        </p:spPr>
      </p:pic>
      <p:sp>
        <p:nvSpPr>
          <p:cNvPr id="3" name="Скругленный прямоугольник 2"/>
          <p:cNvSpPr/>
          <p:nvPr/>
        </p:nvSpPr>
        <p:spPr>
          <a:xfrm>
            <a:off x="1043608" y="1340768"/>
            <a:ext cx="2634298" cy="7200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Liberation Serif" pitchFamily="18" charset="0"/>
              </a:rPr>
              <a:t>При закупке на сумму более </a:t>
            </a:r>
            <a:r>
              <a:rPr lang="ru-RU" sz="1600" b="1" dirty="0" smtClean="0">
                <a:solidFill>
                  <a:schemeClr val="tx1"/>
                </a:solidFill>
                <a:latin typeface="Liberation Serif" pitchFamily="18" charset="0"/>
              </a:rPr>
              <a:t>250 млн рублей</a:t>
            </a:r>
            <a:endParaRPr lang="ru-RU" sz="1600" dirty="0">
              <a:solidFill>
                <a:schemeClr val="tx1"/>
              </a:solidFill>
              <a:latin typeface="Liberation Serif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330493" y="1340768"/>
            <a:ext cx="2634298" cy="7200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Liberation Serif" pitchFamily="18" charset="0"/>
              </a:rPr>
              <a:t>При закупке на сумму более </a:t>
            </a:r>
            <a:r>
              <a:rPr lang="ru-RU" sz="1600" b="1" dirty="0" smtClean="0">
                <a:solidFill>
                  <a:schemeClr val="tx1"/>
                </a:solidFill>
                <a:latin typeface="Liberation Serif" pitchFamily="18" charset="0"/>
              </a:rPr>
              <a:t>1 тыс. рублей</a:t>
            </a:r>
            <a:endParaRPr lang="ru-RU" sz="1600" dirty="0">
              <a:solidFill>
                <a:schemeClr val="tx1"/>
              </a:solidFill>
              <a:latin typeface="Liberation Serif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43200" y="2492896"/>
            <a:ext cx="3877773" cy="172819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Liberation Serif" pitchFamily="18" charset="0"/>
              </a:rPr>
              <a:t>Признание конкурентной процедуры несостоявшейся на основании пунктов 1 и 2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Liberation Serif" pitchFamily="18" charset="0"/>
              </a:rPr>
              <a:t>ч</a:t>
            </a:r>
            <a:r>
              <a:rPr lang="ru-RU" sz="1400" dirty="0">
                <a:solidFill>
                  <a:schemeClr val="tx1"/>
                </a:solidFill>
                <a:latin typeface="Liberation Serif" pitchFamily="18" charset="0"/>
              </a:rPr>
              <a:t>. </a:t>
            </a:r>
            <a:r>
              <a:rPr lang="ru-RU" sz="1400" dirty="0" smtClean="0">
                <a:solidFill>
                  <a:schemeClr val="tx1"/>
                </a:solidFill>
                <a:latin typeface="Liberation Serif" pitchFamily="18" charset="0"/>
              </a:rPr>
              <a:t>1 ст</a:t>
            </a:r>
            <a:r>
              <a:rPr lang="ru-RU" sz="1400" dirty="0">
                <a:solidFill>
                  <a:schemeClr val="tx1"/>
                </a:solidFill>
                <a:latin typeface="Liberation Serif" pitchFamily="18" charset="0"/>
              </a:rPr>
              <a:t>. 52 Федерального закона № </a:t>
            </a:r>
            <a:r>
              <a:rPr lang="ru-RU" sz="1400" dirty="0" smtClean="0">
                <a:solidFill>
                  <a:schemeClr val="tx1"/>
                </a:solidFill>
                <a:latin typeface="Liberation Serif" pitchFamily="18" charset="0"/>
              </a:rPr>
              <a:t>44-ФЗ:</a:t>
            </a:r>
          </a:p>
          <a:p>
            <a:pPr algn="ctr"/>
            <a:endParaRPr lang="ru-RU" sz="1400" dirty="0" smtClean="0">
              <a:solidFill>
                <a:schemeClr val="tx1"/>
              </a:solidFill>
              <a:latin typeface="Liberation Serif" pitchFamily="18" charset="0"/>
            </a:endParaRPr>
          </a:p>
          <a:p>
            <a:pPr marL="342900" indent="-342900">
              <a:buFont typeface="+mj-lt"/>
              <a:buAutoNum type="arabicParenR"/>
            </a:pPr>
            <a:r>
              <a:rPr lang="ru-RU" sz="1400" dirty="0" smtClean="0">
                <a:solidFill>
                  <a:schemeClr val="tx1"/>
                </a:solidFill>
                <a:latin typeface="Liberation Serif" pitchFamily="18" charset="0"/>
              </a:rPr>
              <a:t>подана только 1 заявка;</a:t>
            </a:r>
          </a:p>
          <a:p>
            <a:pPr marL="342900" indent="-342900">
              <a:buFont typeface="+mj-lt"/>
              <a:buAutoNum type="arabicParenR"/>
            </a:pPr>
            <a:r>
              <a:rPr lang="ru-RU" sz="1400" dirty="0" smtClean="0">
                <a:solidFill>
                  <a:schemeClr val="tx1"/>
                </a:solidFill>
                <a:latin typeface="Liberation Serif" pitchFamily="18" charset="0"/>
              </a:rPr>
              <a:t>только 1 заявка соответствует требованиям извещения</a:t>
            </a:r>
            <a:endParaRPr lang="ru-RU" sz="1400" dirty="0">
              <a:solidFill>
                <a:schemeClr val="tx1"/>
              </a:solidFill>
              <a:latin typeface="Liberation Serif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570962" y="2492896"/>
            <a:ext cx="4153360" cy="230425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Liberation Serif" pitchFamily="18" charset="0"/>
              </a:rPr>
              <a:t>Признание конкурентной </a:t>
            </a:r>
            <a:r>
              <a:rPr lang="ru-RU" sz="1400" dirty="0" smtClean="0">
                <a:solidFill>
                  <a:schemeClr val="tx1"/>
                </a:solidFill>
                <a:latin typeface="Liberation Serif" pitchFamily="18" charset="0"/>
              </a:rPr>
              <a:t>процедуры </a:t>
            </a:r>
            <a:r>
              <a:rPr lang="ru-RU" sz="1400" dirty="0">
                <a:solidFill>
                  <a:schemeClr val="tx1"/>
                </a:solidFill>
                <a:latin typeface="Liberation Serif" pitchFamily="18" charset="0"/>
              </a:rPr>
              <a:t>несостоявшейся </a:t>
            </a:r>
            <a:r>
              <a:rPr lang="ru-RU" sz="1400" dirty="0" smtClean="0">
                <a:solidFill>
                  <a:schemeClr val="tx1"/>
                </a:solidFill>
                <a:latin typeface="Liberation Serif" pitchFamily="18" charset="0"/>
              </a:rPr>
              <a:t>на основании </a:t>
            </a:r>
            <a:r>
              <a:rPr lang="ru-RU" sz="1400" dirty="0" smtClean="0">
                <a:solidFill>
                  <a:schemeClr val="tx1"/>
                </a:solidFill>
                <a:latin typeface="Liberation Serif" pitchFamily="18" charset="0"/>
                <a:cs typeface="Times New Roman" panose="02020603050405020304" pitchFamily="18" charset="0"/>
              </a:rPr>
              <a:t>пунктов 3 - 6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Liberation Serif" pitchFamily="18" charset="0"/>
                <a:cs typeface="Times New Roman" panose="02020603050405020304" pitchFamily="18" charset="0"/>
              </a:rPr>
              <a:t>ч</a:t>
            </a:r>
            <a:r>
              <a:rPr lang="ru-RU" sz="1400" dirty="0">
                <a:solidFill>
                  <a:schemeClr val="tx1"/>
                </a:solidFill>
                <a:latin typeface="Liberation Serif" pitchFamily="18" charset="0"/>
                <a:cs typeface="Times New Roman" panose="02020603050405020304" pitchFamily="18" charset="0"/>
              </a:rPr>
              <a:t>. 1 ст. 52 </a:t>
            </a:r>
            <a:r>
              <a:rPr lang="ru-RU" sz="1400" dirty="0" smtClean="0">
                <a:solidFill>
                  <a:schemeClr val="tx1"/>
                </a:solidFill>
                <a:latin typeface="Liberation Serif" pitchFamily="18" charset="0"/>
                <a:cs typeface="Times New Roman" panose="02020603050405020304" pitchFamily="18" charset="0"/>
              </a:rPr>
              <a:t>Федерального </a:t>
            </a:r>
            <a:r>
              <a:rPr lang="ru-RU" sz="1400" dirty="0">
                <a:solidFill>
                  <a:schemeClr val="tx1"/>
                </a:solidFill>
                <a:latin typeface="Liberation Serif" pitchFamily="18" charset="0"/>
                <a:cs typeface="Times New Roman" panose="02020603050405020304" pitchFamily="18" charset="0"/>
              </a:rPr>
              <a:t>закона № </a:t>
            </a:r>
            <a:r>
              <a:rPr lang="ru-RU" sz="1400" dirty="0" smtClean="0">
                <a:solidFill>
                  <a:schemeClr val="tx1"/>
                </a:solidFill>
                <a:latin typeface="Liberation Serif" pitchFamily="18" charset="0"/>
                <a:cs typeface="Times New Roman" panose="02020603050405020304" pitchFamily="18" charset="0"/>
              </a:rPr>
              <a:t>44-ФЗ:</a:t>
            </a:r>
            <a:endParaRPr lang="ru-RU" sz="1400" dirty="0" smtClean="0">
              <a:solidFill>
                <a:schemeClr val="tx1"/>
              </a:solidFill>
              <a:latin typeface="Liberation Serif" pitchFamily="18" charset="0"/>
            </a:endParaRPr>
          </a:p>
          <a:p>
            <a:pPr algn="ctr"/>
            <a:endParaRPr lang="ru-RU" sz="1400" dirty="0" smtClean="0">
              <a:solidFill>
                <a:schemeClr val="tx1"/>
              </a:solidFill>
              <a:latin typeface="Liberation Serif" pitchFamily="18" charset="0"/>
            </a:endParaRPr>
          </a:p>
          <a:p>
            <a:pPr marL="342900" algn="ctr">
              <a:buFont typeface="+mj-lt"/>
              <a:buAutoNum type="arabicParenR"/>
            </a:pPr>
            <a:r>
              <a:rPr lang="ru-RU" sz="1400" dirty="0" smtClean="0">
                <a:solidFill>
                  <a:schemeClr val="tx1"/>
                </a:solidFill>
                <a:latin typeface="Liberation Serif" pitchFamily="18" charset="0"/>
              </a:rPr>
              <a:t> не подано ни одной заявки;</a:t>
            </a:r>
          </a:p>
          <a:p>
            <a:pPr marL="342900" algn="ctr">
              <a:buFont typeface="+mj-lt"/>
              <a:buAutoNum type="arabicParenR"/>
            </a:pPr>
            <a:r>
              <a:rPr lang="ru-RU" sz="1400" dirty="0" smtClean="0">
                <a:solidFill>
                  <a:schemeClr val="tx1"/>
                </a:solidFill>
                <a:latin typeface="Liberation Serif" pitchFamily="18" charset="0"/>
              </a:rPr>
              <a:t> комиссия отклонила все заявки;</a:t>
            </a:r>
          </a:p>
          <a:p>
            <a:pPr marL="342900" algn="ctr">
              <a:buFont typeface="+mj-lt"/>
              <a:buAutoNum type="arabicParenR"/>
            </a:pPr>
            <a:r>
              <a:rPr lang="ru-RU" sz="1400" dirty="0" smtClean="0">
                <a:solidFill>
                  <a:schemeClr val="tx1"/>
                </a:solidFill>
                <a:latin typeface="Liberation Serif" pitchFamily="18" charset="0"/>
              </a:rPr>
              <a:t> все участники закупки признаны уклонившимися от заключения контракта;</a:t>
            </a:r>
          </a:p>
          <a:p>
            <a:pPr marL="342900" algn="ctr">
              <a:buFont typeface="+mj-lt"/>
              <a:buAutoNum type="arabicParenR"/>
            </a:pPr>
            <a:r>
              <a:rPr lang="ru-RU" sz="1400" dirty="0">
                <a:solidFill>
                  <a:schemeClr val="tx1"/>
                </a:solidFill>
                <a:latin typeface="Liberation Serif" pitchFamily="18" charset="0"/>
              </a:rPr>
              <a:t> </a:t>
            </a:r>
            <a:r>
              <a:rPr lang="ru-RU" sz="1400" dirty="0" smtClean="0">
                <a:solidFill>
                  <a:schemeClr val="tx1"/>
                </a:solidFill>
                <a:latin typeface="Liberation Serif" pitchFamily="18" charset="0"/>
              </a:rPr>
              <a:t>заказчик отказался от заключения контракта </a:t>
            </a:r>
            <a:br>
              <a:rPr lang="ru-RU" sz="1400" dirty="0" smtClean="0">
                <a:solidFill>
                  <a:schemeClr val="tx1"/>
                </a:solidFill>
                <a:latin typeface="Liberation Serif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latin typeface="Liberation Serif" pitchFamily="18" charset="0"/>
              </a:rPr>
              <a:t>с единственным участником</a:t>
            </a:r>
            <a:endParaRPr lang="ru-RU" sz="1400" dirty="0">
              <a:solidFill>
                <a:schemeClr val="tx1"/>
              </a:solidFill>
              <a:latin typeface="Liberation Serif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1270298" y="5215966"/>
            <a:ext cx="7454025" cy="123737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u="sng" dirty="0" smtClean="0">
                <a:solidFill>
                  <a:schemeClr val="tx1"/>
                </a:solidFill>
                <a:latin typeface="Liberation Serif" pitchFamily="18" charset="0"/>
              </a:rPr>
              <a:t>Независимо от цены контракта</a:t>
            </a:r>
            <a:r>
              <a:rPr lang="ru-RU" sz="1400" dirty="0" smtClean="0">
                <a:solidFill>
                  <a:schemeClr val="tx1"/>
                </a:solidFill>
                <a:latin typeface="Liberation Serif" pitchFamily="18" charset="0"/>
              </a:rPr>
              <a:t> в </a:t>
            </a:r>
            <a:r>
              <a:rPr lang="ru-RU" sz="1400" dirty="0">
                <a:solidFill>
                  <a:schemeClr val="tx1"/>
                </a:solidFill>
                <a:latin typeface="Liberation Serif" pitchFamily="18" charset="0"/>
              </a:rPr>
              <a:t>случаях, предусмотренных пунктами 3 - 6 </a:t>
            </a:r>
            <a:r>
              <a:rPr lang="ru-RU" sz="1400" dirty="0" smtClean="0">
                <a:solidFill>
                  <a:schemeClr val="tx1"/>
                </a:solidFill>
                <a:latin typeface="Liberation Serif" pitchFamily="18" charset="0"/>
              </a:rPr>
              <a:t>ч. 1 </a:t>
            </a:r>
            <a:r>
              <a:rPr lang="ru-RU" sz="1400" dirty="0">
                <a:solidFill>
                  <a:schemeClr val="tx1"/>
                </a:solidFill>
                <a:latin typeface="Liberation Serif" pitchFamily="18" charset="0"/>
                <a:cs typeface="Times New Roman" panose="02020603050405020304" pitchFamily="18" charset="0"/>
              </a:rPr>
              <a:t>ст. 52 Федерального закона № </a:t>
            </a:r>
            <a:r>
              <a:rPr lang="ru-RU" sz="1400" dirty="0" smtClean="0">
                <a:solidFill>
                  <a:schemeClr val="tx1"/>
                </a:solidFill>
                <a:latin typeface="Liberation Serif" pitchFamily="18" charset="0"/>
                <a:cs typeface="Times New Roman" panose="02020603050405020304" pitchFamily="18" charset="0"/>
              </a:rPr>
              <a:t>44-ФЗ,</a:t>
            </a:r>
            <a:r>
              <a:rPr lang="ru-RU" sz="1400" dirty="0" smtClean="0">
                <a:solidFill>
                  <a:schemeClr val="tx1"/>
                </a:solidFill>
                <a:latin typeface="Liberation Serif" pitchFamily="18" charset="0"/>
              </a:rPr>
              <a:t> </a:t>
            </a:r>
            <a:r>
              <a:rPr lang="ru-RU" sz="1400" dirty="0">
                <a:solidFill>
                  <a:schemeClr val="tx1"/>
                </a:solidFill>
                <a:latin typeface="Liberation Serif" pitchFamily="18" charset="0"/>
              </a:rPr>
              <a:t>заказчик вправе осуществить </a:t>
            </a:r>
            <a:r>
              <a:rPr lang="ru-RU" sz="1400" dirty="0" smtClean="0">
                <a:solidFill>
                  <a:schemeClr val="tx1"/>
                </a:solidFill>
                <a:latin typeface="Liberation Serif" pitchFamily="18" charset="0"/>
              </a:rPr>
              <a:t>повторную закупку или обратиться за согласованием заключения контракта в контрольный орган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Liberation Serif" pitchFamily="18" charset="0"/>
              </a:rPr>
              <a:t>(ч</a:t>
            </a:r>
            <a:r>
              <a:rPr lang="ru-RU" sz="1400" dirty="0">
                <a:solidFill>
                  <a:schemeClr val="tx1"/>
                </a:solidFill>
                <a:latin typeface="Liberation Serif" pitchFamily="18" charset="0"/>
              </a:rPr>
              <a:t>. 8 ст. 52 Федерального закона № </a:t>
            </a:r>
            <a:r>
              <a:rPr lang="ru-RU" sz="1400" dirty="0" smtClean="0">
                <a:solidFill>
                  <a:schemeClr val="tx1"/>
                </a:solidFill>
                <a:latin typeface="Liberation Serif" pitchFamily="18" charset="0"/>
              </a:rPr>
              <a:t>44-ФЗ)</a:t>
            </a:r>
          </a:p>
        </p:txBody>
      </p:sp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96154" l="0" r="99525">
                        <a14:foregroundMark x1="48219" y1="73462" x2="48219" y2="7346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58" y="5101337"/>
            <a:ext cx="1604087" cy="1208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Стрелка вниз 4"/>
          <p:cNvSpPr/>
          <p:nvPr/>
        </p:nvSpPr>
        <p:spPr>
          <a:xfrm>
            <a:off x="2282492" y="2060848"/>
            <a:ext cx="141868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>
            <a:off x="6576708" y="2060848"/>
            <a:ext cx="141868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6647642" y="4797152"/>
            <a:ext cx="0" cy="418814"/>
          </a:xfrm>
          <a:prstGeom prst="straightConnector1">
            <a:avLst/>
          </a:prstGeom>
          <a:ln w="38100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336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241840" y="332656"/>
            <a:ext cx="7722648" cy="830997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600" b="1" kern="100" dirty="0" smtClean="0">
                <a:latin typeface="Liberation Serif" pitchFamily="18" charset="0"/>
                <a:ea typeface="SimSun" panose="02010600030101010101" pitchFamily="2" charset="-122"/>
              </a:rPr>
              <a:t>Срок и порядок</a:t>
            </a:r>
          </a:p>
          <a:p>
            <a:pPr algn="ctr"/>
            <a:r>
              <a:rPr lang="ru-RU" sz="1600" b="1" kern="100" dirty="0">
                <a:latin typeface="Liberation Serif" pitchFamily="18" charset="0"/>
                <a:ea typeface="SimSun" panose="02010600030101010101" pitchFamily="2" charset="-122"/>
              </a:rPr>
              <a:t>направления заказчиком обращения о </a:t>
            </a:r>
            <a:r>
              <a:rPr lang="ru-RU" sz="1600" b="1" kern="100" dirty="0" smtClean="0">
                <a:latin typeface="Liberation Serif" pitchFamily="18" charset="0"/>
                <a:ea typeface="SimSun" panose="02010600030101010101" pitchFamily="2" charset="-122"/>
              </a:rPr>
              <a:t>согласовании заключения контракта</a:t>
            </a:r>
          </a:p>
          <a:p>
            <a:pPr algn="ctr"/>
            <a:r>
              <a:rPr lang="ru-RU" sz="1600" b="1" kern="100" dirty="0" smtClean="0">
                <a:latin typeface="Liberation Serif" pitchFamily="18" charset="0"/>
                <a:ea typeface="SimSun" panose="02010600030101010101" pitchFamily="2" charset="-122"/>
              </a:rPr>
              <a:t>с единственным поставщиком (подрядчиком, исполнителем)</a:t>
            </a:r>
            <a:endParaRPr lang="ru-RU" sz="1600" b="1" kern="100" dirty="0">
              <a:latin typeface="Liberation Serif" pitchFamily="18" charset="0"/>
              <a:ea typeface="SimSun" panose="02010600030101010101" pitchFamily="2" charset="-122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971600" y="2808265"/>
            <a:ext cx="7496631" cy="107721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latin typeface="Liberation Serif" pitchFamily="18" charset="0"/>
              </a:rPr>
              <a:t>Обращение </a:t>
            </a:r>
            <a:r>
              <a:rPr lang="ru-RU" sz="1600" dirty="0">
                <a:latin typeface="Liberation Serif" pitchFamily="18" charset="0"/>
              </a:rPr>
              <a:t>направляется </a:t>
            </a:r>
            <a:r>
              <a:rPr lang="ru-RU" sz="1600" dirty="0" smtClean="0">
                <a:latin typeface="Liberation Serif" pitchFamily="18" charset="0"/>
              </a:rPr>
              <a:t>заказчиком в контрольный орган </a:t>
            </a:r>
            <a:r>
              <a:rPr lang="ru-RU" sz="1600" b="1" dirty="0" smtClean="0">
                <a:latin typeface="Liberation Serif" pitchFamily="18" charset="0"/>
              </a:rPr>
              <a:t>исключительно</a:t>
            </a:r>
            <a:r>
              <a:rPr lang="ru-RU" sz="1600" dirty="0" smtClean="0">
                <a:latin typeface="Liberation Serif" pitchFamily="18" charset="0"/>
              </a:rPr>
              <a:t> </a:t>
            </a:r>
            <a:r>
              <a:rPr lang="ru-RU" sz="1600" b="1" dirty="0" smtClean="0">
                <a:latin typeface="Liberation Serif" pitchFamily="18" charset="0"/>
              </a:rPr>
              <a:t>посредством Единой информационной системы</a:t>
            </a:r>
            <a:r>
              <a:rPr lang="ru-RU" sz="1600" dirty="0" smtClean="0">
                <a:latin typeface="Liberation Serif" pitchFamily="18" charset="0"/>
              </a:rPr>
              <a:t> </a:t>
            </a:r>
            <a:r>
              <a:rPr lang="ru-RU" sz="1600" b="1" dirty="0" smtClean="0">
                <a:latin typeface="Liberation Serif" pitchFamily="18" charset="0"/>
              </a:rPr>
              <a:t>в сфере закупок</a:t>
            </a:r>
          </a:p>
          <a:p>
            <a:pPr algn="ctr"/>
            <a:r>
              <a:rPr lang="ru-RU" sz="1600" dirty="0" smtClean="0">
                <a:latin typeface="Liberation Serif" pitchFamily="18" charset="0"/>
              </a:rPr>
              <a:t>(с 1 </a:t>
            </a:r>
            <a:r>
              <a:rPr lang="ru-RU" sz="1600" dirty="0">
                <a:latin typeface="Liberation Serif" pitchFamily="18" charset="0"/>
              </a:rPr>
              <a:t>января 2022 </a:t>
            </a:r>
            <a:r>
              <a:rPr lang="ru-RU" sz="1600" dirty="0" smtClean="0">
                <a:latin typeface="Liberation Serif" pitchFamily="18" charset="0"/>
              </a:rPr>
              <a:t>года в соответствии с подп. </a:t>
            </a:r>
            <a:r>
              <a:rPr lang="ru-RU" sz="1600" dirty="0">
                <a:latin typeface="Liberation Serif" pitchFamily="18" charset="0"/>
              </a:rPr>
              <a:t>«а» </a:t>
            </a:r>
            <a:r>
              <a:rPr lang="ru-RU" sz="1600" dirty="0" smtClean="0">
                <a:latin typeface="Liberation Serif" pitchFamily="18" charset="0"/>
              </a:rPr>
              <a:t>п. </a:t>
            </a:r>
            <a:r>
              <a:rPr lang="ru-RU" sz="1600" dirty="0">
                <a:latin typeface="Liberation Serif" pitchFamily="18" charset="0"/>
              </a:rPr>
              <a:t>9 Правил, утвержденных </a:t>
            </a:r>
            <a:r>
              <a:rPr lang="ru-RU" sz="1600" dirty="0" smtClean="0">
                <a:latin typeface="Liberation Serif" pitchFamily="18" charset="0"/>
              </a:rPr>
              <a:t>Постановлением </a:t>
            </a:r>
            <a:r>
              <a:rPr lang="ru-RU" sz="1600" dirty="0">
                <a:latin typeface="Liberation Serif" pitchFamily="18" charset="0"/>
              </a:rPr>
              <a:t>Правительства </a:t>
            </a:r>
            <a:r>
              <a:rPr lang="ru-RU" sz="1600" dirty="0" smtClean="0">
                <a:latin typeface="Liberation Serif" pitchFamily="18" charset="0"/>
              </a:rPr>
              <a:t>РФ </a:t>
            </a:r>
            <a:r>
              <a:rPr lang="ru-RU" sz="1600" dirty="0">
                <a:latin typeface="Liberation Serif" pitchFamily="18" charset="0"/>
              </a:rPr>
              <a:t>от 30.06.2020 № 961)</a:t>
            </a:r>
          </a:p>
        </p:txBody>
      </p:sp>
      <p:pic>
        <p:nvPicPr>
          <p:cNvPr id="30" name="Рисунок 29" descr="Вырезка экрана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88608" l="1031" r="95876">
                        <a14:foregroundMark x1="38144" y1="21519" x2="34021" y2="7595"/>
                        <a14:foregroundMark x1="57732" y1="12658" x2="62887" y2="21519"/>
                        <a14:foregroundMark x1="65979" y1="8861" x2="65979" y2="8861"/>
                        <a14:foregroundMark x1="31959" y1="11392" x2="31959" y2="11392"/>
                        <a14:foregroundMark x1="88660" y1="63291" x2="88660" y2="63291"/>
                        <a14:foregroundMark x1="38144" y1="10127" x2="38144" y2="10127"/>
                        <a14:backgroundMark x1="6186" y1="21519" x2="10309" y2="12658"/>
                        <a14:backgroundMark x1="78351" y1="2532" x2="82474" y2="6329"/>
                        <a14:backgroundMark x1="61856" y1="5063" x2="61856" y2="5063"/>
                        <a14:backgroundMark x1="41237" y1="3797" x2="41237" y2="379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433" y="251561"/>
            <a:ext cx="924054" cy="752580"/>
          </a:xfrm>
          <a:prstGeom prst="rect">
            <a:avLst/>
          </a:prstGeom>
        </p:spPr>
      </p:pic>
      <p:sp>
        <p:nvSpPr>
          <p:cNvPr id="25" name="Прямоугольник 24"/>
          <p:cNvSpPr/>
          <p:nvPr/>
        </p:nvSpPr>
        <p:spPr>
          <a:xfrm>
            <a:off x="971600" y="1556792"/>
            <a:ext cx="7496631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lvl="1" algn="ctr"/>
            <a:r>
              <a:rPr lang="ru-RU" sz="1600" dirty="0">
                <a:latin typeface="Liberation Serif" pitchFamily="18" charset="0"/>
              </a:rPr>
              <a:t>В течение </a:t>
            </a:r>
            <a:r>
              <a:rPr lang="ru-RU" sz="1600" b="1" dirty="0">
                <a:latin typeface="Liberation Serif" pitchFamily="18" charset="0"/>
              </a:rPr>
              <a:t>5 рабочих дней </a:t>
            </a:r>
            <a:r>
              <a:rPr lang="ru-RU" sz="1600" dirty="0">
                <a:latin typeface="Liberation Serif" pitchFamily="18" charset="0"/>
              </a:rPr>
              <a:t>с даты размещения протокола о признании закупки </a:t>
            </a:r>
            <a:r>
              <a:rPr lang="ru-RU" sz="1600" dirty="0" smtClean="0">
                <a:latin typeface="Liberation Serif" pitchFamily="18" charset="0"/>
              </a:rPr>
              <a:t>несостоявшейся обращение </a:t>
            </a:r>
            <a:r>
              <a:rPr lang="ru-RU" sz="1600" dirty="0">
                <a:latin typeface="Liberation Serif" pitchFamily="18" charset="0"/>
              </a:rPr>
              <a:t>направляется </a:t>
            </a:r>
            <a:r>
              <a:rPr lang="ru-RU" sz="1600" dirty="0" smtClean="0">
                <a:latin typeface="Liberation Serif" pitchFamily="18" charset="0"/>
              </a:rPr>
              <a:t>заказчиком в контрольный орган </a:t>
            </a:r>
          </a:p>
          <a:p>
            <a:pPr marL="0" lvl="1" algn="ctr"/>
            <a:r>
              <a:rPr lang="ru-RU" sz="1600" dirty="0" smtClean="0">
                <a:latin typeface="Liberation Serif" pitchFamily="18" charset="0"/>
              </a:rPr>
              <a:t>(ч. 6 ст. 93 Федерального закона № 44-ФЗ)</a:t>
            </a:r>
            <a:endParaRPr lang="ru-RU" sz="1600" dirty="0">
              <a:latin typeface="Liberation Serif" pitchFamily="18" charset="0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59040130"/>
              </p:ext>
            </p:extLst>
          </p:nvPr>
        </p:nvGraphicFramePr>
        <p:xfrm>
          <a:off x="979805" y="4293096"/>
          <a:ext cx="7480220" cy="15841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2428939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8800" y="258739"/>
            <a:ext cx="6303560" cy="669166"/>
          </a:xfr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000" b="1" kern="100" dirty="0" smtClean="0">
                <a:latin typeface="Liberation Serif" pitchFamily="18" charset="0"/>
                <a:ea typeface="SimSun" panose="02010600030101010101" pitchFamily="2" charset="-122"/>
              </a:rPr>
              <a:t>Формирование обращения о согласовании заключения контракта с единственным поставщиком</a:t>
            </a:r>
            <a:endParaRPr lang="ru-RU" sz="2000" b="1" kern="100" dirty="0">
              <a:latin typeface="Liberation Serif" pitchFamily="18" charset="0"/>
              <a:ea typeface="SimSun" panose="02010600030101010101" pitchFamily="2" charset="-122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57563" y="1340768"/>
            <a:ext cx="7746884" cy="1008112"/>
          </a:xfr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1400" dirty="0" smtClean="0">
                <a:latin typeface="Liberation Serif" pitchFamily="18" charset="0"/>
                <a:cs typeface="Times New Roman" panose="02020603050405020304" pitchFamily="18" charset="0"/>
              </a:rPr>
              <a:t>В случае </a:t>
            </a:r>
            <a:r>
              <a:rPr lang="ru-RU" sz="1400" dirty="0" smtClean="0">
                <a:solidFill>
                  <a:schemeClr val="tx1"/>
                </a:solidFill>
                <a:latin typeface="Liberation Serif" pitchFamily="18" charset="0"/>
              </a:rPr>
              <a:t>признания </a:t>
            </a:r>
            <a:r>
              <a:rPr lang="ru-RU" sz="1400" dirty="0">
                <a:solidFill>
                  <a:schemeClr val="tx1"/>
                </a:solidFill>
                <a:latin typeface="Liberation Serif" pitchFamily="18" charset="0"/>
              </a:rPr>
              <a:t>конкурентной </a:t>
            </a:r>
            <a:r>
              <a:rPr lang="ru-RU" sz="1400" dirty="0" smtClean="0">
                <a:solidFill>
                  <a:schemeClr val="tx1"/>
                </a:solidFill>
                <a:latin typeface="Liberation Serif" pitchFamily="18" charset="0"/>
              </a:rPr>
              <a:t>процедуры </a:t>
            </a:r>
            <a:r>
              <a:rPr lang="ru-RU" sz="1400" dirty="0">
                <a:solidFill>
                  <a:schemeClr val="tx1"/>
                </a:solidFill>
                <a:latin typeface="Liberation Serif" pitchFamily="18" charset="0"/>
              </a:rPr>
              <a:t>несостоявшейся </a:t>
            </a:r>
            <a:r>
              <a:rPr lang="ru-RU" sz="1400" dirty="0" smtClean="0">
                <a:solidFill>
                  <a:schemeClr val="tx1"/>
                </a:solidFill>
                <a:latin typeface="Liberation Serif" pitchFamily="18" charset="0"/>
              </a:rPr>
              <a:t>на основании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1400" dirty="0" smtClean="0">
                <a:solidFill>
                  <a:schemeClr val="tx1"/>
                </a:solidFill>
                <a:latin typeface="Liberation Serif" pitchFamily="18" charset="0"/>
                <a:cs typeface="Times New Roman" panose="02020603050405020304" pitchFamily="18" charset="0"/>
              </a:rPr>
              <a:t>пунктов </a:t>
            </a:r>
            <a:r>
              <a:rPr lang="ru-RU" sz="1400" dirty="0">
                <a:solidFill>
                  <a:schemeClr val="tx1"/>
                </a:solidFill>
                <a:latin typeface="Liberation Serif" pitchFamily="18" charset="0"/>
                <a:cs typeface="Times New Roman" panose="02020603050405020304" pitchFamily="18" charset="0"/>
              </a:rPr>
              <a:t>3-6 ч. 1 ст. 52 </a:t>
            </a:r>
            <a:r>
              <a:rPr lang="ru-RU" sz="1400" dirty="0" smtClean="0">
                <a:solidFill>
                  <a:schemeClr val="tx1"/>
                </a:solidFill>
                <a:latin typeface="Liberation Serif" pitchFamily="18" charset="0"/>
                <a:cs typeface="Times New Roman" panose="02020603050405020304" pitchFamily="18" charset="0"/>
              </a:rPr>
              <a:t>Федерального </a:t>
            </a:r>
            <a:r>
              <a:rPr lang="ru-RU" sz="1400" dirty="0">
                <a:solidFill>
                  <a:schemeClr val="tx1"/>
                </a:solidFill>
                <a:latin typeface="Liberation Serif" pitchFamily="18" charset="0"/>
                <a:cs typeface="Times New Roman" panose="02020603050405020304" pitchFamily="18" charset="0"/>
              </a:rPr>
              <a:t>закона № </a:t>
            </a:r>
            <a:r>
              <a:rPr lang="ru-RU" sz="1400" dirty="0" smtClean="0">
                <a:solidFill>
                  <a:schemeClr val="tx1"/>
                </a:solidFill>
                <a:latin typeface="Liberation Serif" pitchFamily="18" charset="0"/>
                <a:cs typeface="Times New Roman" panose="02020603050405020304" pitchFamily="18" charset="0"/>
              </a:rPr>
              <a:t>44-ФЗ з</a:t>
            </a:r>
            <a:r>
              <a:rPr lang="ru-RU" sz="1400" dirty="0" smtClean="0">
                <a:latin typeface="Liberation Serif" pitchFamily="18" charset="0"/>
                <a:cs typeface="Times New Roman" panose="02020603050405020304" pitchFamily="18" charset="0"/>
              </a:rPr>
              <a:t>аказчик вправе заключить контракт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1400" dirty="0" smtClean="0">
                <a:latin typeface="Liberation Serif" pitchFamily="18" charset="0"/>
                <a:cs typeface="Times New Roman" panose="02020603050405020304" pitchFamily="18" charset="0"/>
              </a:rPr>
              <a:t>как с участником закупки, заявка которого отклонена, так и с поставщиком (подрядчиком),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1400" dirty="0" smtClean="0">
                <a:latin typeface="Liberation Serif" pitchFamily="18" charset="0"/>
                <a:cs typeface="Times New Roman" panose="02020603050405020304" pitchFamily="18" charset="0"/>
              </a:rPr>
              <a:t>не участвовавшим в закупке и зарегистрированным в Едином реестре участников закупок (ЕРУЗ)</a:t>
            </a:r>
            <a:endParaRPr lang="ru-RU" sz="1400" dirty="0">
              <a:latin typeface="Liberation Serif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750E-B299-44F0-BA13-C708409E7A95}" type="slidenum">
              <a:rPr lang="ru-RU" smtClean="0"/>
              <a:t>4</a:t>
            </a:fld>
            <a:endParaRPr lang="ru-RU" dirty="0"/>
          </a:p>
        </p:txBody>
      </p:sp>
      <p:pic>
        <p:nvPicPr>
          <p:cNvPr id="10" name="Рисунок 9" descr="Вырезка экрана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88608" l="1031" r="95876">
                        <a14:foregroundMark x1="38144" y1="21519" x2="34021" y2="7595"/>
                        <a14:foregroundMark x1="57732" y1="12658" x2="62887" y2="21519"/>
                        <a14:foregroundMark x1="65979" y1="8861" x2="65979" y2="8861"/>
                        <a14:foregroundMark x1="31959" y1="11392" x2="31959" y2="11392"/>
                        <a14:foregroundMark x1="88660" y1="63291" x2="88660" y2="63291"/>
                        <a14:foregroundMark x1="38144" y1="10127" x2="38144" y2="10127"/>
                        <a14:backgroundMark x1="6186" y1="21519" x2="10309" y2="12658"/>
                        <a14:backgroundMark x1="78351" y1="2532" x2="82474" y2="6329"/>
                        <a14:backgroundMark x1="61856" y1="5063" x2="61856" y2="5063"/>
                        <a14:backgroundMark x1="41237" y1="3797" x2="41237" y2="379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28148"/>
            <a:ext cx="924054" cy="75258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857562" y="2780928"/>
            <a:ext cx="7746885" cy="1152128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Liberation Serif" pitchFamily="18" charset="0"/>
              </a:rPr>
              <a:t>В соответствии с п. 8 </a:t>
            </a:r>
            <a:r>
              <a:rPr lang="ru-RU" sz="1400" dirty="0">
                <a:solidFill>
                  <a:schemeClr val="tx1"/>
                </a:solidFill>
                <a:latin typeface="Liberation Serif" pitchFamily="18" charset="0"/>
              </a:rPr>
              <a:t>Правил, утвержденных постановлением Правительства РФ от </a:t>
            </a:r>
            <a:r>
              <a:rPr lang="ru-RU" sz="1400" dirty="0" smtClean="0">
                <a:solidFill>
                  <a:schemeClr val="tx1"/>
                </a:solidFill>
                <a:latin typeface="Liberation Serif" pitchFamily="18" charset="0"/>
              </a:rPr>
              <a:t>30.06.2020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Liberation Serif" pitchFamily="18" charset="0"/>
              </a:rPr>
              <a:t>№ </a:t>
            </a:r>
            <a:r>
              <a:rPr lang="ru-RU" sz="1400" dirty="0">
                <a:solidFill>
                  <a:schemeClr val="tx1"/>
                </a:solidFill>
                <a:latin typeface="Liberation Serif" pitchFamily="18" charset="0"/>
              </a:rPr>
              <a:t>961 к обращению </a:t>
            </a:r>
            <a:r>
              <a:rPr lang="ru-RU" sz="1400" dirty="0" smtClean="0">
                <a:solidFill>
                  <a:schemeClr val="tx1"/>
                </a:solidFill>
                <a:latin typeface="Liberation Serif" pitchFamily="18" charset="0"/>
              </a:rPr>
              <a:t>прилагаются:</a:t>
            </a:r>
            <a:endParaRPr lang="ru-RU" sz="1400" dirty="0">
              <a:solidFill>
                <a:schemeClr val="tx1"/>
              </a:solidFill>
              <a:latin typeface="Liberation Serif" pitchFamily="18" charset="0"/>
            </a:endParaRPr>
          </a:p>
          <a:p>
            <a:pPr indent="342900">
              <a:buAutoNum type="arabicParenR"/>
            </a:pPr>
            <a:r>
              <a:rPr lang="ru-RU" sz="1400" dirty="0" smtClean="0">
                <a:solidFill>
                  <a:schemeClr val="tx1"/>
                </a:solidFill>
                <a:latin typeface="Liberation Serif" pitchFamily="18" charset="0"/>
              </a:rPr>
              <a:t>информация и документы или их копии, предусмотренные в извещении об осуществлении закупки в отношении единственного поставщика;</a:t>
            </a:r>
          </a:p>
          <a:p>
            <a:pPr indent="342900" algn="just">
              <a:buAutoNum type="arabicParenR"/>
            </a:pPr>
            <a:r>
              <a:rPr lang="ru-RU" sz="1400" dirty="0" smtClean="0">
                <a:solidFill>
                  <a:schemeClr val="tx1"/>
                </a:solidFill>
                <a:latin typeface="Liberation Serif" pitchFamily="18" charset="0"/>
              </a:rPr>
              <a:t>предложение о цене контракта, сумме цен единиц товара, работы, услуги </a:t>
            </a:r>
            <a:endParaRPr lang="ru-RU" sz="1400" dirty="0">
              <a:solidFill>
                <a:schemeClr val="tx1"/>
              </a:solidFill>
              <a:latin typeface="Liberation Serif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857562" y="4365104"/>
            <a:ext cx="7746885" cy="172819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Liberation Serif" pitchFamily="18" charset="0"/>
              </a:rPr>
              <a:t>В соответствии с подп. «</a:t>
            </a:r>
            <a:r>
              <a:rPr lang="ru-RU" sz="1600" dirty="0">
                <a:solidFill>
                  <a:schemeClr val="tx1"/>
                </a:solidFill>
                <a:latin typeface="Liberation Serif" pitchFamily="18" charset="0"/>
              </a:rPr>
              <a:t>е» п. 6 дополнительных требований к операторам электронных </a:t>
            </a:r>
            <a:r>
              <a:rPr lang="ru-RU" sz="1600" dirty="0" smtClean="0">
                <a:solidFill>
                  <a:schemeClr val="tx1"/>
                </a:solidFill>
                <a:latin typeface="Liberation Serif" pitchFamily="18" charset="0"/>
              </a:rPr>
              <a:t>площадок, утвержденных </a:t>
            </a:r>
            <a:r>
              <a:rPr lang="ru-RU" sz="1600" dirty="0">
                <a:solidFill>
                  <a:schemeClr val="tx1"/>
                </a:solidFill>
                <a:latin typeface="Liberation Serif" pitchFamily="18" charset="0"/>
              </a:rPr>
              <a:t>постановлением Правительства </a:t>
            </a:r>
            <a:r>
              <a:rPr lang="ru-RU" sz="1600" dirty="0" smtClean="0">
                <a:solidFill>
                  <a:schemeClr val="tx1"/>
                </a:solidFill>
                <a:latin typeface="Liberation Serif" pitchFamily="18" charset="0"/>
              </a:rPr>
              <a:t>РФ</a:t>
            </a:r>
          </a:p>
          <a:p>
            <a:pPr algn="ctr"/>
            <a:r>
              <a:rPr lang="ru-RU" sz="1600" dirty="0">
                <a:solidFill>
                  <a:schemeClr val="tx1"/>
                </a:solidFill>
                <a:latin typeface="Liberation Serif" pitchFamily="18" charset="0"/>
              </a:rPr>
              <a:t>о</a:t>
            </a:r>
            <a:r>
              <a:rPr lang="ru-RU" sz="1600" dirty="0" smtClean="0">
                <a:solidFill>
                  <a:schemeClr val="tx1"/>
                </a:solidFill>
                <a:latin typeface="Liberation Serif" pitchFamily="18" charset="0"/>
              </a:rPr>
              <a:t>т </a:t>
            </a:r>
            <a:r>
              <a:rPr lang="ru-RU" sz="1600" dirty="0">
                <a:solidFill>
                  <a:schemeClr val="tx1"/>
                </a:solidFill>
                <a:latin typeface="Liberation Serif" pitchFamily="18" charset="0"/>
              </a:rPr>
              <a:t>08.06.2018 № </a:t>
            </a:r>
            <a:r>
              <a:rPr lang="ru-RU" sz="1600" dirty="0" smtClean="0">
                <a:solidFill>
                  <a:schemeClr val="tx1"/>
                </a:solidFill>
                <a:latin typeface="Liberation Serif" pitchFamily="18" charset="0"/>
              </a:rPr>
              <a:t>656, контрольный орган вправе запрашивать у оператора электронной площадки заявки, поданные </a:t>
            </a:r>
            <a:r>
              <a:rPr lang="ru-RU" sz="1600" dirty="0">
                <a:solidFill>
                  <a:schemeClr val="tx1"/>
                </a:solidFill>
                <a:latin typeface="Liberation Serif" pitchFamily="18" charset="0"/>
              </a:rPr>
              <a:t>на участие в </a:t>
            </a:r>
            <a:r>
              <a:rPr lang="ru-RU" sz="1600" dirty="0" smtClean="0">
                <a:solidFill>
                  <a:schemeClr val="tx1"/>
                </a:solidFill>
                <a:latin typeface="Liberation Serif" pitchFamily="18" charset="0"/>
              </a:rPr>
              <a:t>закупке (их части), направленные </a:t>
            </a:r>
            <a:r>
              <a:rPr lang="ru-RU" sz="1600" dirty="0">
                <a:solidFill>
                  <a:schemeClr val="tx1"/>
                </a:solidFill>
                <a:latin typeface="Liberation Serif" pitchFamily="18" charset="0"/>
              </a:rPr>
              <a:t>заказчику в соответствии с Федеральным </a:t>
            </a:r>
            <a:r>
              <a:rPr lang="ru-RU" sz="1600" dirty="0" smtClean="0">
                <a:solidFill>
                  <a:schemeClr val="tx1"/>
                </a:solidFill>
                <a:latin typeface="Liberation Serif" pitchFamily="18" charset="0"/>
              </a:rPr>
              <a:t>законом № 44-ФЗ, </a:t>
            </a:r>
            <a:r>
              <a:rPr lang="ru-RU" sz="1600" dirty="0">
                <a:solidFill>
                  <a:schemeClr val="tx1"/>
                </a:solidFill>
                <a:latin typeface="Liberation Serif" pitchFamily="18" charset="0"/>
              </a:rPr>
              <a:t>а также </a:t>
            </a:r>
            <a:r>
              <a:rPr lang="ru-RU" sz="1600" dirty="0" smtClean="0">
                <a:solidFill>
                  <a:schemeClr val="tx1"/>
                </a:solidFill>
                <a:latin typeface="Liberation Serif" pitchFamily="18" charset="0"/>
              </a:rPr>
              <a:t>информацию </a:t>
            </a:r>
            <a:r>
              <a:rPr lang="ru-RU" sz="1600" dirty="0">
                <a:solidFill>
                  <a:schemeClr val="tx1"/>
                </a:solidFill>
                <a:latin typeface="Liberation Serif" pitchFamily="18" charset="0"/>
              </a:rPr>
              <a:t>и </a:t>
            </a:r>
            <a:r>
              <a:rPr lang="ru-RU" sz="1600" dirty="0" smtClean="0">
                <a:solidFill>
                  <a:schemeClr val="tx1"/>
                </a:solidFill>
                <a:latin typeface="Liberation Serif" pitchFamily="18" charset="0"/>
              </a:rPr>
              <a:t>документы </a:t>
            </a:r>
            <a:r>
              <a:rPr lang="ru-RU" sz="1600" dirty="0">
                <a:solidFill>
                  <a:schemeClr val="tx1"/>
                </a:solidFill>
                <a:latin typeface="Liberation Serif" pitchFamily="18" charset="0"/>
              </a:rPr>
              <a:t>участников закупок, подавших такие </a:t>
            </a:r>
            <a:r>
              <a:rPr lang="ru-RU" sz="1600" dirty="0" smtClean="0">
                <a:solidFill>
                  <a:schemeClr val="tx1"/>
                </a:solidFill>
                <a:latin typeface="Liberation Serif" pitchFamily="18" charset="0"/>
              </a:rPr>
              <a:t>заявки</a:t>
            </a:r>
          </a:p>
        </p:txBody>
      </p:sp>
    </p:spTree>
    <p:extLst>
      <p:ext uri="{BB962C8B-B14F-4D97-AF65-F5344CB8AC3E}">
        <p14:creationId xmlns:p14="http://schemas.microsoft.com/office/powerpoint/2010/main" val="47471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750E-B299-44F0-BA13-C708409E7A95}" type="slidenum">
              <a:rPr lang="ru-RU" smtClean="0"/>
              <a:t>5</a:t>
            </a:fld>
            <a:endParaRPr lang="ru-RU" dirty="0"/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1763687" y="345627"/>
            <a:ext cx="6192688" cy="64807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tabLst>
                <a:tab pos="7988300" algn="l"/>
              </a:tabLst>
            </a:pPr>
            <a:r>
              <a:rPr lang="ru-RU" sz="1600" b="1" kern="100" dirty="0">
                <a:latin typeface="Liberation Serif" pitchFamily="18" charset="0"/>
                <a:ea typeface="SimSun" panose="02010600030101010101" pitchFamily="2" charset="-122"/>
              </a:rPr>
              <a:t>Алгоритм действий контрольного органа при рассмотрении </a:t>
            </a:r>
            <a:r>
              <a:rPr lang="ru-RU" sz="1600" b="1" kern="100" dirty="0" smtClean="0">
                <a:latin typeface="Liberation Serif" pitchFamily="18" charset="0"/>
                <a:ea typeface="SimSun" panose="02010600030101010101" pitchFamily="2" charset="-122"/>
              </a:rPr>
              <a:t>обращения заказчика  </a:t>
            </a:r>
            <a:r>
              <a:rPr lang="ru-RU" sz="1600" b="1" kern="100" dirty="0">
                <a:latin typeface="Liberation Serif" pitchFamily="18" charset="0"/>
                <a:ea typeface="SimSun" panose="02010600030101010101" pitchFamily="2" charset="-122"/>
              </a:rPr>
              <a:t>о согласовании </a:t>
            </a:r>
            <a:r>
              <a:rPr lang="ru-RU" sz="1600" b="1" kern="100" dirty="0" smtClean="0">
                <a:latin typeface="Liberation Serif" pitchFamily="18" charset="0"/>
                <a:ea typeface="SimSun" panose="02010600030101010101" pitchFamily="2" charset="-122"/>
              </a:rPr>
              <a:t>заключения контракта</a:t>
            </a:r>
            <a:endParaRPr lang="ru-RU" sz="1600" b="1" dirty="0">
              <a:solidFill>
                <a:schemeClr val="accent1">
                  <a:lumMod val="75000"/>
                </a:schemeClr>
              </a:solidFill>
              <a:latin typeface="Liberation Serif" pitchFamily="18" charset="0"/>
            </a:endParaRPr>
          </a:p>
        </p:txBody>
      </p:sp>
      <p:pic>
        <p:nvPicPr>
          <p:cNvPr id="12" name="Рисунок 11" descr="Вырезка экрана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88608" l="1031" r="95876">
                        <a14:foregroundMark x1="38144" y1="21519" x2="34021" y2="7595"/>
                        <a14:foregroundMark x1="57732" y1="12658" x2="62887" y2="21519"/>
                        <a14:foregroundMark x1="65979" y1="8861" x2="65979" y2="8861"/>
                        <a14:foregroundMark x1="31959" y1="11392" x2="31959" y2="11392"/>
                        <a14:foregroundMark x1="88660" y1="63291" x2="88660" y2="63291"/>
                        <a14:foregroundMark x1="38144" y1="10127" x2="38144" y2="10127"/>
                        <a14:backgroundMark x1="6186" y1="21519" x2="10309" y2="12658"/>
                        <a14:backgroundMark x1="78351" y1="2532" x2="82474" y2="6329"/>
                        <a14:backgroundMark x1="61856" y1="5063" x2="61856" y2="5063"/>
                        <a14:backgroundMark x1="41237" y1="3797" x2="41237" y2="379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28148"/>
            <a:ext cx="924054" cy="752580"/>
          </a:xfrm>
          <a:prstGeom prst="rect">
            <a:avLst/>
          </a:prstGeom>
        </p:spPr>
      </p:pic>
      <p:sp>
        <p:nvSpPr>
          <p:cNvPr id="2" name="Скругленный прямоугольник 1"/>
          <p:cNvSpPr/>
          <p:nvPr/>
        </p:nvSpPr>
        <p:spPr>
          <a:xfrm>
            <a:off x="611560" y="1230513"/>
            <a:ext cx="3816424" cy="79797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Liberation Serif" pitchFamily="18" charset="0"/>
              </a:rPr>
              <a:t>Рассмотрение обращения</a:t>
            </a:r>
            <a:br>
              <a:rPr lang="ru-RU" sz="1600" dirty="0" smtClean="0">
                <a:solidFill>
                  <a:schemeClr val="tx1"/>
                </a:solidFill>
                <a:latin typeface="Liberation Serif" pitchFamily="18" charset="0"/>
              </a:rPr>
            </a:br>
            <a:r>
              <a:rPr lang="ru-RU" sz="1600" dirty="0" smtClean="0">
                <a:solidFill>
                  <a:schemeClr val="tx1"/>
                </a:solidFill>
                <a:latin typeface="Liberation Serif" pitchFamily="18" charset="0"/>
              </a:rPr>
              <a:t>и приложенных к нему документов</a:t>
            </a:r>
            <a:endParaRPr lang="ru-RU" sz="1600" dirty="0">
              <a:solidFill>
                <a:schemeClr val="tx1"/>
              </a:solidFill>
              <a:latin typeface="Liberation Serif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012160" y="1179449"/>
            <a:ext cx="2570922" cy="289762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Liberation Serif" pitchFamily="18" charset="0"/>
              </a:rPr>
              <a:t>В случае непредоставления информации </a:t>
            </a:r>
            <a:br>
              <a:rPr lang="ru-RU" sz="1400" dirty="0" smtClean="0">
                <a:solidFill>
                  <a:schemeClr val="tx1"/>
                </a:solidFill>
                <a:latin typeface="Liberation Serif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latin typeface="Liberation Serif" pitchFamily="18" charset="0"/>
              </a:rPr>
              <a:t>и документов контрольный орган не позднее </a:t>
            </a:r>
            <a:r>
              <a:rPr lang="ru-RU" sz="1400" b="1" dirty="0" smtClean="0">
                <a:solidFill>
                  <a:schemeClr val="tx1"/>
                </a:solidFill>
                <a:latin typeface="Liberation Serif" pitchFamily="18" charset="0"/>
              </a:rPr>
              <a:t>2 рабочих дней </a:t>
            </a:r>
            <a:r>
              <a:rPr lang="ru-RU" sz="1400" dirty="0" smtClean="0">
                <a:solidFill>
                  <a:schemeClr val="tx1"/>
                </a:solidFill>
                <a:latin typeface="Liberation Serif" pitchFamily="18" charset="0"/>
              </a:rPr>
              <a:t>со дня поступления обращения направляет заказчику уведомление о несоответствии такого обращения (подп. «д» п. 9 </a:t>
            </a:r>
            <a:r>
              <a:rPr lang="ru-RU" sz="1400" dirty="0">
                <a:solidFill>
                  <a:schemeClr val="tx1"/>
                </a:solidFill>
                <a:latin typeface="Liberation Serif" pitchFamily="18" charset="0"/>
              </a:rPr>
              <a:t>Правил, утвержденных постановлением Правительства РФ от 30.06.2020 № 961)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11560" y="2594233"/>
            <a:ext cx="5184576" cy="62767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Liberation Serif" pitchFamily="18" charset="0"/>
              </a:rPr>
              <a:t>Проведение внеплановой проверки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Liberation Serif" pitchFamily="18" charset="0"/>
              </a:rPr>
              <a:t>на основании п. 4 ч. 15 Федерального закона № 44-ФЗ </a:t>
            </a:r>
            <a:endParaRPr lang="ru-RU" sz="1600" dirty="0">
              <a:solidFill>
                <a:schemeClr val="tx1"/>
              </a:solidFill>
              <a:latin typeface="Liberation Serif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11560" y="4293096"/>
            <a:ext cx="7848872" cy="1637735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Liberation Serif" pitchFamily="18" charset="0"/>
              </a:rPr>
              <a:t>Решения принимаемые контрольным органом</a:t>
            </a:r>
          </a:p>
          <a:p>
            <a:pPr algn="ctr"/>
            <a:endParaRPr lang="ru-RU" sz="1600" dirty="0">
              <a:solidFill>
                <a:schemeClr val="tx1"/>
              </a:solidFill>
              <a:latin typeface="Liberation Serif" pitchFamily="18" charset="0"/>
            </a:endParaRPr>
          </a:p>
          <a:p>
            <a:pPr algn="ctr"/>
            <a:endParaRPr lang="ru-RU" sz="1600" dirty="0" smtClean="0">
              <a:solidFill>
                <a:schemeClr val="tx1"/>
              </a:solidFill>
              <a:latin typeface="Liberation Serif" pitchFamily="18" charset="0"/>
            </a:endParaRPr>
          </a:p>
          <a:p>
            <a:pPr algn="ctr"/>
            <a:endParaRPr lang="ru-RU" sz="1600" dirty="0">
              <a:solidFill>
                <a:schemeClr val="tx1"/>
              </a:solidFill>
              <a:latin typeface="Liberation Serif" pitchFamily="18" charset="0"/>
            </a:endParaRPr>
          </a:p>
          <a:p>
            <a:pPr algn="ctr"/>
            <a:endParaRPr lang="ru-RU" sz="1600" dirty="0">
              <a:solidFill>
                <a:schemeClr val="tx1"/>
              </a:solidFill>
              <a:latin typeface="Liberation Serif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871936" y="4869160"/>
            <a:ext cx="3340024" cy="86409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Liberation Serif" pitchFamily="18" charset="0"/>
              </a:rPr>
              <a:t>О согласовании заключения контракта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Liberation Serif" pitchFamily="18" charset="0"/>
              </a:rPr>
              <a:t>(п. 12 </a:t>
            </a:r>
            <a:r>
              <a:rPr lang="ru-RU" sz="1400" dirty="0">
                <a:solidFill>
                  <a:schemeClr val="tx1"/>
                </a:solidFill>
                <a:latin typeface="Liberation Serif" pitchFamily="18" charset="0"/>
              </a:rPr>
              <a:t>Правил, утвержденных </a:t>
            </a:r>
            <a:r>
              <a:rPr lang="ru-RU" sz="1400" dirty="0" smtClean="0">
                <a:solidFill>
                  <a:schemeClr val="tx1"/>
                </a:solidFill>
                <a:latin typeface="Liberation Serif" pitchFamily="18" charset="0"/>
              </a:rPr>
              <a:t>ПП РФ от 30.06.2020 </a:t>
            </a:r>
            <a:r>
              <a:rPr lang="ru-RU" sz="1400" dirty="0">
                <a:solidFill>
                  <a:schemeClr val="tx1"/>
                </a:solidFill>
                <a:latin typeface="Liberation Serif" pitchFamily="18" charset="0"/>
              </a:rPr>
              <a:t>№ 961</a:t>
            </a:r>
            <a:r>
              <a:rPr lang="ru-RU" sz="1400" dirty="0" smtClean="0">
                <a:solidFill>
                  <a:schemeClr val="tx1"/>
                </a:solidFill>
                <a:latin typeface="Liberation Serif" pitchFamily="18" charset="0"/>
              </a:rPr>
              <a:t>)</a:t>
            </a:r>
            <a:endParaRPr lang="ru-RU" sz="1400" dirty="0">
              <a:solidFill>
                <a:schemeClr val="tx1"/>
              </a:solidFill>
              <a:latin typeface="Liberation Serif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4860032" y="4869160"/>
            <a:ext cx="3215779" cy="86409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Liberation Serif" pitchFamily="18" charset="0"/>
              </a:rPr>
              <a:t>Об отказе в заключении контракта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Liberation Serif" pitchFamily="18" charset="0"/>
              </a:rPr>
              <a:t>(п. </a:t>
            </a:r>
            <a:r>
              <a:rPr lang="ru-RU" sz="1400" dirty="0">
                <a:solidFill>
                  <a:schemeClr val="tx1"/>
                </a:solidFill>
                <a:latin typeface="Liberation Serif" pitchFamily="18" charset="0"/>
              </a:rPr>
              <a:t>13 Правил, утвержденных ПП РФ от 30.06.2020 № 961</a:t>
            </a:r>
            <a:r>
              <a:rPr lang="ru-RU" sz="1400" dirty="0" smtClean="0">
                <a:solidFill>
                  <a:schemeClr val="tx1"/>
                </a:solidFill>
                <a:latin typeface="Liberation Serif" pitchFamily="18" charset="0"/>
              </a:rPr>
              <a:t>)</a:t>
            </a:r>
            <a:endParaRPr lang="ru-RU" sz="1400" dirty="0">
              <a:solidFill>
                <a:schemeClr val="tx1"/>
              </a:solidFill>
              <a:latin typeface="Liberation Serif" pitchFamily="18" charset="0"/>
            </a:endParaRPr>
          </a:p>
        </p:txBody>
      </p:sp>
      <p:sp>
        <p:nvSpPr>
          <p:cNvPr id="17" name="Стрелка вниз 16"/>
          <p:cNvSpPr/>
          <p:nvPr/>
        </p:nvSpPr>
        <p:spPr>
          <a:xfrm>
            <a:off x="2466625" y="2052196"/>
            <a:ext cx="150645" cy="542037"/>
          </a:xfrm>
          <a:prstGeom prst="down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низ 17"/>
          <p:cNvSpPr/>
          <p:nvPr/>
        </p:nvSpPr>
        <p:spPr>
          <a:xfrm>
            <a:off x="3426695" y="3221910"/>
            <a:ext cx="180020" cy="1060067"/>
          </a:xfrm>
          <a:prstGeom prst="down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право 19"/>
          <p:cNvSpPr/>
          <p:nvPr/>
        </p:nvSpPr>
        <p:spPr>
          <a:xfrm>
            <a:off x="4435306" y="1553043"/>
            <a:ext cx="1576854" cy="152917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3411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750E-B299-44F0-BA13-C708409E7A95}" type="slidenum">
              <a:rPr lang="ru-RU" smtClean="0"/>
              <a:t>6</a:t>
            </a:fld>
            <a:endParaRPr lang="ru-RU" dirty="0"/>
          </a:p>
        </p:txBody>
      </p:sp>
      <p:sp>
        <p:nvSpPr>
          <p:cNvPr id="19" name="Заголовок 1"/>
          <p:cNvSpPr>
            <a:spLocks noGrp="1"/>
          </p:cNvSpPr>
          <p:nvPr>
            <p:ph type="title"/>
          </p:nvPr>
        </p:nvSpPr>
        <p:spPr>
          <a:xfrm>
            <a:off x="1763688" y="404664"/>
            <a:ext cx="6192688" cy="64807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tabLst>
                <a:tab pos="7988300" algn="l"/>
              </a:tabLst>
            </a:pPr>
            <a:r>
              <a:rPr lang="ru-RU" sz="1800" b="1" kern="100" dirty="0" smtClean="0">
                <a:latin typeface="Liberation Serif" pitchFamily="18" charset="0"/>
                <a:ea typeface="SimSun" panose="02010600030101010101" pitchFamily="2" charset="-122"/>
              </a:rPr>
              <a:t>Проведение внеплановой проверки</a:t>
            </a:r>
            <a:br>
              <a:rPr lang="ru-RU" sz="1800" b="1" kern="100" dirty="0" smtClean="0">
                <a:latin typeface="Liberation Serif" pitchFamily="18" charset="0"/>
                <a:ea typeface="SimSun" panose="02010600030101010101" pitchFamily="2" charset="-122"/>
              </a:rPr>
            </a:br>
            <a:r>
              <a:rPr lang="ru-RU" sz="1800" b="1" kern="100" dirty="0" smtClean="0">
                <a:latin typeface="Liberation Serif" pitchFamily="18" charset="0"/>
                <a:ea typeface="SimSun" panose="02010600030101010101" pitchFamily="2" charset="-122"/>
              </a:rPr>
              <a:t>контрольным органом</a:t>
            </a:r>
            <a:endParaRPr lang="ru-RU" sz="1800" b="1" dirty="0">
              <a:solidFill>
                <a:schemeClr val="accent1">
                  <a:lumMod val="75000"/>
                </a:schemeClr>
              </a:solidFill>
              <a:latin typeface="Liberation Serif" pitchFamily="18" charset="0"/>
            </a:endParaRPr>
          </a:p>
        </p:txBody>
      </p:sp>
      <p:pic>
        <p:nvPicPr>
          <p:cNvPr id="20" name="Рисунок 19" descr="Вырезка экрана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88608" l="1031" r="95876">
                        <a14:foregroundMark x1="38144" y1="21519" x2="34021" y2="7595"/>
                        <a14:foregroundMark x1="57732" y1="12658" x2="62887" y2="21519"/>
                        <a14:foregroundMark x1="65979" y1="8861" x2="65979" y2="8861"/>
                        <a14:foregroundMark x1="31959" y1="11392" x2="31959" y2="11392"/>
                        <a14:foregroundMark x1="88660" y1="63291" x2="88660" y2="63291"/>
                        <a14:foregroundMark x1="38144" y1="10127" x2="38144" y2="10127"/>
                        <a14:backgroundMark x1="6186" y1="21519" x2="10309" y2="12658"/>
                        <a14:backgroundMark x1="78351" y1="2532" x2="82474" y2="6329"/>
                        <a14:backgroundMark x1="61856" y1="5063" x2="61856" y2="5063"/>
                        <a14:backgroundMark x1="41237" y1="3797" x2="41237" y2="379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28148"/>
            <a:ext cx="924054" cy="752580"/>
          </a:xfrm>
          <a:prstGeom prst="rect">
            <a:avLst/>
          </a:prstGeom>
        </p:spPr>
      </p:pic>
      <p:sp>
        <p:nvSpPr>
          <p:cNvPr id="21" name="Прямоугольник 20"/>
          <p:cNvSpPr/>
          <p:nvPr/>
        </p:nvSpPr>
        <p:spPr>
          <a:xfrm>
            <a:off x="445625" y="1484785"/>
            <a:ext cx="8245220" cy="11521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4">
              <a:hueOff val="0"/>
              <a:satOff val="0"/>
              <a:lumOff val="0"/>
              <a:alphaOff val="0"/>
            </a:schemeClr>
          </a:fillRef>
          <a:effectRef idx="1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sz="1600" dirty="0" smtClean="0">
                <a:latin typeface="Liberation Serif" pitchFamily="18" charset="0"/>
              </a:rPr>
              <a:t>В соответствии с подп. 4 п. 2 ч. 15 ст. 99 Федерального закона № 44-ФЗ получение обращения о согласовании заключения </a:t>
            </a:r>
            <a:r>
              <a:rPr lang="ru-RU" sz="1600" dirty="0">
                <a:latin typeface="Liberation Serif" pitchFamily="18" charset="0"/>
              </a:rPr>
              <a:t>контракта является </a:t>
            </a:r>
            <a:r>
              <a:rPr lang="ru-RU" sz="1600" dirty="0" smtClean="0">
                <a:latin typeface="Liberation Serif" pitchFamily="18" charset="0"/>
              </a:rPr>
              <a:t>основанием для проведения </a:t>
            </a:r>
            <a:r>
              <a:rPr lang="ru-RU" sz="1600" dirty="0">
                <a:latin typeface="Liberation Serif" pitchFamily="18" charset="0"/>
              </a:rPr>
              <a:t> </a:t>
            </a:r>
            <a:r>
              <a:rPr lang="ru-RU" sz="1600" dirty="0" smtClean="0">
                <a:latin typeface="Liberation Serif" pitchFamily="18" charset="0"/>
              </a:rPr>
              <a:t>контрольным органом внеплановой проверки (срок рассмотрения обращения </a:t>
            </a:r>
            <a:r>
              <a:rPr lang="ru-RU" sz="1600" b="1" dirty="0" smtClean="0">
                <a:latin typeface="Liberation Serif" pitchFamily="18" charset="0"/>
              </a:rPr>
              <a:t>не более 10 рабочих дней </a:t>
            </a:r>
            <a:r>
              <a:rPr lang="ru-RU" sz="1600" dirty="0" smtClean="0">
                <a:latin typeface="Liberation Serif" pitchFamily="18" charset="0"/>
              </a:rPr>
              <a:t>со дня, следующего за днем поступления обращения) </a:t>
            </a:r>
            <a:endParaRPr lang="ru-RU" sz="1600" dirty="0">
              <a:latin typeface="Liberation Serif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463997" y="3212976"/>
            <a:ext cx="8245221" cy="288032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4">
              <a:hueOff val="0"/>
              <a:satOff val="0"/>
              <a:lumOff val="0"/>
              <a:alphaOff val="0"/>
            </a:schemeClr>
          </a:fillRef>
          <a:effectRef idx="1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sz="1600" dirty="0" smtClean="0">
                <a:latin typeface="Liberation Serif" pitchFamily="18" charset="0"/>
              </a:rPr>
              <a:t>Контрольному органу необходимо установить: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590047" y="3869432"/>
            <a:ext cx="3978188" cy="207984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Liberation Serif" pitchFamily="18" charset="0"/>
              </a:rPr>
              <a:t>Соответствие (несоответствие) поданной заявки единственного участника требованиям извещения о закупке и законодательству о контрактной системе в случае признания закупки несостоявшейся на основании пунктов 1 и 2 ч. 1 ст. 52 Федерального закона № 44-ФЗ</a:t>
            </a:r>
            <a:endParaRPr lang="ru-RU" sz="1600" dirty="0">
              <a:solidFill>
                <a:schemeClr val="tx1"/>
              </a:solidFill>
              <a:latin typeface="Liberation Serif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644008" y="3941439"/>
            <a:ext cx="3912166" cy="193583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  <a:latin typeface="Liberation Serif" pitchFamily="18" charset="0"/>
              </a:rPr>
              <a:t>Соответствие </a:t>
            </a:r>
            <a:r>
              <a:rPr lang="ru-RU" sz="1600" dirty="0" smtClean="0">
                <a:solidFill>
                  <a:schemeClr val="tx1"/>
                </a:solidFill>
                <a:latin typeface="Liberation Serif" pitchFamily="18" charset="0"/>
              </a:rPr>
              <a:t>потенциального поставщика </a:t>
            </a:r>
            <a:r>
              <a:rPr lang="ru-RU" sz="1600" dirty="0">
                <a:solidFill>
                  <a:schemeClr val="tx1"/>
                </a:solidFill>
                <a:latin typeface="Liberation Serif" pitchFamily="18" charset="0"/>
              </a:rPr>
              <a:t>требованиям извещения </a:t>
            </a:r>
            <a:r>
              <a:rPr lang="ru-RU" sz="1600" dirty="0" smtClean="0">
                <a:solidFill>
                  <a:schemeClr val="tx1"/>
                </a:solidFill>
                <a:latin typeface="Liberation Serif" pitchFamily="18" charset="0"/>
              </a:rPr>
              <a:t>о закупке</a:t>
            </a:r>
            <a:br>
              <a:rPr lang="ru-RU" sz="1600" dirty="0" smtClean="0">
                <a:solidFill>
                  <a:schemeClr val="tx1"/>
                </a:solidFill>
                <a:latin typeface="Liberation Serif" pitchFamily="18" charset="0"/>
              </a:rPr>
            </a:br>
            <a:r>
              <a:rPr lang="ru-RU" sz="1600" dirty="0" smtClean="0">
                <a:solidFill>
                  <a:schemeClr val="tx1"/>
                </a:solidFill>
                <a:latin typeface="Liberation Serif" pitchFamily="18" charset="0"/>
              </a:rPr>
              <a:t>и </a:t>
            </a:r>
            <a:r>
              <a:rPr lang="ru-RU" sz="1600" dirty="0">
                <a:solidFill>
                  <a:schemeClr val="tx1"/>
                </a:solidFill>
                <a:latin typeface="Liberation Serif" pitchFamily="18" charset="0"/>
              </a:rPr>
              <a:t>законодательству о контрактной </a:t>
            </a:r>
            <a:r>
              <a:rPr lang="ru-RU" sz="1600" dirty="0" smtClean="0">
                <a:solidFill>
                  <a:schemeClr val="tx1"/>
                </a:solidFill>
                <a:latin typeface="Liberation Serif" pitchFamily="18" charset="0"/>
              </a:rPr>
              <a:t>системе</a:t>
            </a:r>
            <a:br>
              <a:rPr lang="ru-RU" sz="1600" dirty="0" smtClean="0">
                <a:solidFill>
                  <a:schemeClr val="tx1"/>
                </a:solidFill>
                <a:latin typeface="Liberation Serif" pitchFamily="18" charset="0"/>
              </a:rPr>
            </a:br>
            <a:r>
              <a:rPr lang="ru-RU" sz="1600" dirty="0" smtClean="0">
                <a:solidFill>
                  <a:schemeClr val="tx1"/>
                </a:solidFill>
                <a:latin typeface="Liberation Serif" pitchFamily="18" charset="0"/>
              </a:rPr>
              <a:t>в </a:t>
            </a:r>
            <a:r>
              <a:rPr lang="ru-RU" sz="1600" dirty="0">
                <a:solidFill>
                  <a:schemeClr val="tx1"/>
                </a:solidFill>
                <a:latin typeface="Liberation Serif" pitchFamily="18" charset="0"/>
              </a:rPr>
              <a:t>случае признания закупки несостоявшейся </a:t>
            </a:r>
            <a:r>
              <a:rPr lang="ru-RU" sz="1600" dirty="0" smtClean="0">
                <a:solidFill>
                  <a:schemeClr val="tx1"/>
                </a:solidFill>
                <a:latin typeface="Liberation Serif" pitchFamily="18" charset="0"/>
              </a:rPr>
              <a:t>на </a:t>
            </a:r>
            <a:r>
              <a:rPr lang="ru-RU" sz="1600" dirty="0">
                <a:solidFill>
                  <a:schemeClr val="tx1"/>
                </a:solidFill>
                <a:latin typeface="Liberation Serif" pitchFamily="18" charset="0"/>
              </a:rPr>
              <a:t>основании </a:t>
            </a:r>
            <a:r>
              <a:rPr lang="ru-RU" sz="1600" dirty="0" smtClean="0">
                <a:solidFill>
                  <a:schemeClr val="tx1"/>
                </a:solidFill>
                <a:latin typeface="Liberation Serif" pitchFamily="18" charset="0"/>
              </a:rPr>
              <a:t>пунктов </a:t>
            </a:r>
            <a:r>
              <a:rPr lang="ru-RU" sz="1600" dirty="0">
                <a:solidFill>
                  <a:schemeClr val="tx1"/>
                </a:solidFill>
                <a:latin typeface="Liberation Serif" pitchFamily="18" charset="0"/>
              </a:rPr>
              <a:t>3-6 </a:t>
            </a:r>
            <a:r>
              <a:rPr lang="ru-RU" sz="1600" dirty="0" smtClean="0">
                <a:solidFill>
                  <a:schemeClr val="tx1"/>
                </a:solidFill>
                <a:latin typeface="Liberation Serif" pitchFamily="18" charset="0"/>
              </a:rPr>
              <a:t>ч. </a:t>
            </a:r>
            <a:r>
              <a:rPr lang="ru-RU" sz="1600" dirty="0">
                <a:solidFill>
                  <a:schemeClr val="tx1"/>
                </a:solidFill>
                <a:latin typeface="Liberation Serif" pitchFamily="18" charset="0"/>
              </a:rPr>
              <a:t>1 ст. 52 Федерального закона № 44-ФЗ </a:t>
            </a:r>
          </a:p>
        </p:txBody>
      </p:sp>
    </p:spTree>
    <p:extLst>
      <p:ext uri="{BB962C8B-B14F-4D97-AF65-F5344CB8AC3E}">
        <p14:creationId xmlns:p14="http://schemas.microsoft.com/office/powerpoint/2010/main" val="1791502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750E-B299-44F0-BA13-C708409E7A95}" type="slidenum">
              <a:rPr lang="ru-RU" smtClean="0"/>
              <a:t>7</a:t>
            </a:fld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752567" y="250883"/>
            <a:ext cx="6264697" cy="70710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7988300" algn="l"/>
              </a:tabLst>
            </a:pPr>
            <a:r>
              <a:rPr lang="ru-RU" sz="1600" b="1" kern="100" dirty="0">
                <a:latin typeface="Liberation Serif" pitchFamily="18" charset="0"/>
                <a:ea typeface="SimSun" panose="02010600030101010101" pitchFamily="2" charset="-122"/>
              </a:rPr>
              <a:t>Основания для отказа в согласовании заключения контракта </a:t>
            </a:r>
            <a:br>
              <a:rPr lang="ru-RU" sz="1600" b="1" kern="100" dirty="0">
                <a:latin typeface="Liberation Serif" pitchFamily="18" charset="0"/>
                <a:ea typeface="SimSun" panose="02010600030101010101" pitchFamily="2" charset="-122"/>
              </a:rPr>
            </a:br>
            <a:r>
              <a:rPr lang="ru-RU" sz="1600" b="1" kern="100" dirty="0">
                <a:latin typeface="Liberation Serif" pitchFamily="18" charset="0"/>
                <a:ea typeface="SimSun" panose="02010600030101010101" pitchFamily="2" charset="-122"/>
              </a:rPr>
              <a:t>с единственным поставщиком (подрядчиком, исполнителем) </a:t>
            </a:r>
          </a:p>
        </p:txBody>
      </p:sp>
      <p:pic>
        <p:nvPicPr>
          <p:cNvPr id="6" name="Рисунок 5" descr="Вырезка экрана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88608" l="1031" r="95876">
                        <a14:foregroundMark x1="38144" y1="21519" x2="34021" y2="7595"/>
                        <a14:foregroundMark x1="57732" y1="12658" x2="62887" y2="21519"/>
                        <a14:foregroundMark x1="65979" y1="8861" x2="65979" y2="8861"/>
                        <a14:foregroundMark x1="31959" y1="11392" x2="31959" y2="11392"/>
                        <a14:foregroundMark x1="88660" y1="63291" x2="88660" y2="63291"/>
                        <a14:foregroundMark x1="38144" y1="10127" x2="38144" y2="10127"/>
                        <a14:backgroundMark x1="6186" y1="21519" x2="10309" y2="12658"/>
                        <a14:backgroundMark x1="78351" y1="2532" x2="82474" y2="6329"/>
                        <a14:backgroundMark x1="61856" y1="5063" x2="61856" y2="5063"/>
                        <a14:backgroundMark x1="41237" y1="3797" x2="41237" y2="379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28148"/>
            <a:ext cx="924054" cy="75258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661878" y="1250176"/>
            <a:ext cx="8097282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latin typeface="Liberation Serif" pitchFamily="18" charset="0"/>
              </a:rPr>
              <a:t>В соответствии с п. 13 Правил, утвержденных постановлением Правительства РФ от 30.06.2020 № 961, контрольный </a:t>
            </a:r>
            <a:r>
              <a:rPr lang="ru-RU" sz="1600" dirty="0">
                <a:latin typeface="Liberation Serif" pitchFamily="18" charset="0"/>
              </a:rPr>
              <a:t>орган </a:t>
            </a:r>
            <a:r>
              <a:rPr lang="ru-RU" sz="1600" dirty="0" smtClean="0">
                <a:latin typeface="Liberation Serif" pitchFamily="18" charset="0"/>
              </a:rPr>
              <a:t>принимает </a:t>
            </a:r>
            <a:r>
              <a:rPr lang="ru-RU" sz="1600" dirty="0">
                <a:latin typeface="Liberation Serif" pitchFamily="18" charset="0"/>
              </a:rPr>
              <a:t>решение об отказе в согласовании заключения контракта </a:t>
            </a:r>
            <a:r>
              <a:rPr lang="ru-RU" sz="1600" dirty="0" smtClean="0">
                <a:latin typeface="Liberation Serif" pitchFamily="18" charset="0"/>
              </a:rPr>
              <a:t>в следующих случаях:</a:t>
            </a:r>
            <a:endParaRPr lang="ru-RU" sz="1600" dirty="0">
              <a:latin typeface="Liberation Serif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31641" y="2181018"/>
            <a:ext cx="7560840" cy="461665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200" dirty="0" smtClean="0">
                <a:latin typeface="Liberation Serif" pitchFamily="18" charset="0"/>
              </a:rPr>
              <a:t>1) выбор </a:t>
            </a:r>
            <a:r>
              <a:rPr lang="ru-RU" sz="1200" dirty="0">
                <a:latin typeface="Liberation Serif" pitchFamily="18" charset="0"/>
              </a:rPr>
              <a:t>способа определения поставщика </a:t>
            </a:r>
            <a:r>
              <a:rPr lang="ru-RU" sz="1200" dirty="0" smtClean="0">
                <a:latin typeface="Liberation Serif" pitchFamily="18" charset="0"/>
              </a:rPr>
              <a:t>(подрядчика, исполнителя) с </a:t>
            </a:r>
            <a:r>
              <a:rPr lang="ru-RU" sz="1200" dirty="0">
                <a:latin typeface="Liberation Serif" pitchFamily="18" charset="0"/>
              </a:rPr>
              <a:t>нарушением законодательства о контрактной системе в сфере </a:t>
            </a:r>
            <a:r>
              <a:rPr lang="ru-RU" sz="1200" dirty="0" smtClean="0">
                <a:latin typeface="Liberation Serif" pitchFamily="18" charset="0"/>
              </a:rPr>
              <a:t>закупок</a:t>
            </a:r>
            <a:endParaRPr lang="ru-RU" sz="1200" dirty="0">
              <a:latin typeface="Liberation Serif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34726" y="6021288"/>
            <a:ext cx="7560839" cy="461665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200" dirty="0" smtClean="0">
                <a:latin typeface="Liberation Serif" pitchFamily="18" charset="0"/>
              </a:rPr>
              <a:t>8) несоответствие </a:t>
            </a:r>
            <a:r>
              <a:rPr lang="ru-RU" sz="1200" dirty="0">
                <a:latin typeface="Liberation Serif" pitchFamily="18" charset="0"/>
              </a:rPr>
              <a:t>единственного </a:t>
            </a:r>
            <a:r>
              <a:rPr lang="ru-RU" sz="1200" dirty="0" smtClean="0">
                <a:latin typeface="Liberation Serif" pitchFamily="18" charset="0"/>
              </a:rPr>
              <a:t>поставщика (подрядчика, исполнителя) </a:t>
            </a:r>
            <a:r>
              <a:rPr lang="ru-RU" sz="1200" dirty="0">
                <a:latin typeface="Liberation Serif" pitchFamily="18" charset="0"/>
              </a:rPr>
              <a:t>требованиям, </a:t>
            </a:r>
            <a:r>
              <a:rPr lang="ru-RU" sz="1200" dirty="0" smtClean="0">
                <a:latin typeface="Liberation Serif" pitchFamily="18" charset="0"/>
              </a:rPr>
              <a:t>установленным в извещении о закупке</a:t>
            </a:r>
            <a:endParaRPr lang="ru-RU" sz="1200" dirty="0">
              <a:latin typeface="Liberation Serif" pitchFamily="18" charset="0"/>
              <a:hlinkClick r:id="rId4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34725" y="2780928"/>
            <a:ext cx="7560840" cy="461665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200" i="1" dirty="0" smtClean="0">
                <a:latin typeface="Liberation Serif" pitchFamily="18" charset="0"/>
              </a:rPr>
              <a:t>2) проведение </a:t>
            </a:r>
            <a:r>
              <a:rPr lang="ru-RU" sz="1200" i="1" dirty="0">
                <a:latin typeface="Liberation Serif" pitchFamily="18" charset="0"/>
              </a:rPr>
              <a:t>закрытого способа определения поставщика (подрядчика, исполнителя) без согласования с федеральным органом исполнительной </a:t>
            </a:r>
            <a:r>
              <a:rPr lang="ru-RU" sz="1200" i="1" dirty="0" smtClean="0">
                <a:latin typeface="Liberation Serif" pitchFamily="18" charset="0"/>
              </a:rPr>
              <a:t>власти</a:t>
            </a:r>
            <a:endParaRPr lang="ru-RU" sz="1200" i="1" dirty="0">
              <a:latin typeface="Liberation Serif" pitchFamily="18" charset="0"/>
              <a:hlinkClick r:id="rId5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931641" y="3392952"/>
            <a:ext cx="7560840" cy="276999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200" dirty="0" smtClean="0">
                <a:latin typeface="Liberation Serif" pitchFamily="18" charset="0"/>
              </a:rPr>
              <a:t>3) описание </a:t>
            </a:r>
            <a:r>
              <a:rPr lang="ru-RU" sz="1200" dirty="0">
                <a:latin typeface="Liberation Serif" pitchFamily="18" charset="0"/>
              </a:rPr>
              <a:t>объекта </a:t>
            </a:r>
            <a:r>
              <a:rPr lang="ru-RU" sz="1200" dirty="0" smtClean="0">
                <a:latin typeface="Liberation Serif" pitchFamily="18" charset="0"/>
              </a:rPr>
              <a:t>закупки содержит ограничение </a:t>
            </a:r>
            <a:r>
              <a:rPr lang="ru-RU" sz="1200" dirty="0">
                <a:latin typeface="Liberation Serif" pitchFamily="18" charset="0"/>
              </a:rPr>
              <a:t>количества участников </a:t>
            </a:r>
            <a:r>
              <a:rPr lang="ru-RU" sz="1200" dirty="0" smtClean="0">
                <a:latin typeface="Liberation Serif" pitchFamily="18" charset="0"/>
              </a:rPr>
              <a:t>закупки</a:t>
            </a:r>
            <a:endParaRPr lang="ru-RU" sz="1200" dirty="0">
              <a:latin typeface="Liberation Serif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931641" y="3789040"/>
            <a:ext cx="7557757" cy="461665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200" dirty="0" smtClean="0">
                <a:latin typeface="Liberation Serif" pitchFamily="18" charset="0"/>
              </a:rPr>
              <a:t>4) установление </a:t>
            </a:r>
            <a:r>
              <a:rPr lang="ru-RU" sz="1200" dirty="0">
                <a:latin typeface="Liberation Serif" pitchFamily="18" charset="0"/>
              </a:rPr>
              <a:t>требований к участникам закупки с нарушением законодательства Российской </a:t>
            </a:r>
            <a:r>
              <a:rPr lang="ru-RU" sz="1200" dirty="0" smtClean="0">
                <a:latin typeface="Liberation Serif" pitchFamily="18" charset="0"/>
              </a:rPr>
              <a:t>Федерации и иных нормативных правовых актов о контрактной системе в сфере закупок</a:t>
            </a:r>
            <a:endParaRPr lang="ru-RU" sz="1200" dirty="0">
              <a:latin typeface="Liberation Serif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948370" y="4950358"/>
            <a:ext cx="7560840" cy="276999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200" dirty="0" smtClean="0">
                <a:latin typeface="Liberation Serif" pitchFamily="18" charset="0"/>
              </a:rPr>
              <a:t>6) </a:t>
            </a:r>
            <a:r>
              <a:rPr lang="ru-RU" sz="1200" dirty="0">
                <a:latin typeface="Liberation Serif" pitchFamily="18" charset="0"/>
              </a:rPr>
              <a:t>сокращения предусмотренного Федеральным законом </a:t>
            </a:r>
            <a:r>
              <a:rPr lang="ru-RU" sz="1200" dirty="0" smtClean="0">
                <a:latin typeface="Liberation Serif" pitchFamily="18" charset="0"/>
              </a:rPr>
              <a:t>№ 44-ФЗ срока </a:t>
            </a:r>
            <a:r>
              <a:rPr lang="ru-RU" sz="1200" dirty="0">
                <a:latin typeface="Liberation Serif" pitchFamily="18" charset="0"/>
              </a:rPr>
              <a:t>подачи заявок на участие в </a:t>
            </a:r>
            <a:r>
              <a:rPr lang="ru-RU" sz="1200" dirty="0" smtClean="0">
                <a:latin typeface="Liberation Serif" pitchFamily="18" charset="0"/>
              </a:rPr>
              <a:t>закупке</a:t>
            </a:r>
            <a:endParaRPr lang="ru-RU" sz="1200" dirty="0">
              <a:latin typeface="Liberation Serif" pitchFamily="18" charset="0"/>
              <a:hlinkClick r:id="rId6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934725" y="4350295"/>
            <a:ext cx="7557756" cy="461665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200" dirty="0" smtClean="0">
                <a:latin typeface="Liberation Serif" pitchFamily="18" charset="0"/>
              </a:rPr>
              <a:t>5) отклонение </a:t>
            </a:r>
            <a:r>
              <a:rPr lang="ru-RU" sz="1200" dirty="0">
                <a:latin typeface="Liberation Serif" pitchFamily="18" charset="0"/>
              </a:rPr>
              <a:t>заявки на участие в закупке либо ее части, признания заявки на участие в закупке либо ее части не соответствующими требованиям извещения об осуществлении </a:t>
            </a:r>
            <a:r>
              <a:rPr lang="ru-RU" sz="1200" dirty="0" smtClean="0">
                <a:latin typeface="Liberation Serif" pitchFamily="18" charset="0"/>
              </a:rPr>
              <a:t>закупки</a:t>
            </a:r>
            <a:endParaRPr lang="ru-RU" sz="1200" dirty="0">
              <a:latin typeface="Liberation Serif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947665" y="5373215"/>
            <a:ext cx="7557757" cy="461665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200" dirty="0" smtClean="0">
                <a:latin typeface="Liberation Serif" pitchFamily="18" charset="0"/>
              </a:rPr>
              <a:t>7) несоответствие </a:t>
            </a:r>
            <a:r>
              <a:rPr lang="ru-RU" sz="1200" dirty="0">
                <a:latin typeface="Liberation Serif" pitchFamily="18" charset="0"/>
              </a:rPr>
              <a:t>заявки на участие в закупке, поданной единственным </a:t>
            </a:r>
            <a:r>
              <a:rPr lang="ru-RU" sz="1200" dirty="0" smtClean="0">
                <a:latin typeface="Liberation Serif" pitchFamily="18" charset="0"/>
              </a:rPr>
              <a:t>поставщиком (подрядчиком, исполнителем), </a:t>
            </a:r>
            <a:r>
              <a:rPr lang="ru-RU" sz="1200" dirty="0">
                <a:latin typeface="Liberation Serif" pitchFamily="18" charset="0"/>
              </a:rPr>
              <a:t>требованиям извещения </a:t>
            </a:r>
            <a:r>
              <a:rPr lang="ru-RU" sz="1200" dirty="0" smtClean="0">
                <a:latin typeface="Liberation Serif" pitchFamily="18" charset="0"/>
              </a:rPr>
              <a:t>о закупке</a:t>
            </a:r>
            <a:endParaRPr lang="ru-RU" sz="1200" dirty="0">
              <a:latin typeface="Liberation Serif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951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750E-B299-44F0-BA13-C708409E7A95}" type="slidenum">
              <a:rPr lang="ru-RU" smtClean="0"/>
              <a:t>8</a:t>
            </a:fld>
            <a:endParaRPr lang="ru-RU" dirty="0"/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1373973" y="332656"/>
            <a:ext cx="7590515" cy="92313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tabLst>
                <a:tab pos="7988300" algn="l"/>
              </a:tabLst>
            </a:pPr>
            <a:r>
              <a:rPr lang="ru-RU" sz="1600" b="1" kern="100" dirty="0" smtClean="0">
                <a:latin typeface="Liberation Serif" pitchFamily="18" charset="0"/>
                <a:ea typeface="SimSun" panose="02010600030101010101" pitchFamily="2" charset="-122"/>
              </a:rPr>
              <a:t>Меры реагирования контрольного </a:t>
            </a:r>
            <a:r>
              <a:rPr lang="ru-RU" sz="1600" b="1" kern="100" dirty="0">
                <a:latin typeface="Liberation Serif" pitchFamily="18" charset="0"/>
                <a:ea typeface="SimSun" panose="02010600030101010101" pitchFamily="2" charset="-122"/>
              </a:rPr>
              <a:t>органа </a:t>
            </a:r>
            <a:r>
              <a:rPr lang="ru-RU" sz="1600" b="1" kern="100" dirty="0" smtClean="0">
                <a:latin typeface="Liberation Serif" pitchFamily="18" charset="0"/>
                <a:ea typeface="SimSun" panose="02010600030101010101" pitchFamily="2" charset="-122"/>
              </a:rPr>
              <a:t>в случае выявления нарушений</a:t>
            </a:r>
            <a:br>
              <a:rPr lang="ru-RU" sz="1600" b="1" kern="100" dirty="0" smtClean="0">
                <a:latin typeface="Liberation Serif" pitchFamily="18" charset="0"/>
                <a:ea typeface="SimSun" panose="02010600030101010101" pitchFamily="2" charset="-122"/>
              </a:rPr>
            </a:br>
            <a:r>
              <a:rPr lang="ru-RU" sz="1600" b="1" kern="100" dirty="0" smtClean="0">
                <a:latin typeface="Liberation Serif" pitchFamily="18" charset="0"/>
                <a:ea typeface="SimSun" panose="02010600030101010101" pitchFamily="2" charset="-122"/>
              </a:rPr>
              <a:t>в результате рассмотрении обращения заказчика  </a:t>
            </a:r>
            <a:r>
              <a:rPr lang="ru-RU" sz="1600" b="1" kern="100" dirty="0">
                <a:latin typeface="Liberation Serif" pitchFamily="18" charset="0"/>
                <a:ea typeface="SimSun" panose="02010600030101010101" pitchFamily="2" charset="-122"/>
              </a:rPr>
              <a:t>о согласовании </a:t>
            </a:r>
            <a:r>
              <a:rPr lang="ru-RU" sz="1600" b="1" kern="100" dirty="0" smtClean="0">
                <a:latin typeface="Liberation Serif" pitchFamily="18" charset="0"/>
                <a:ea typeface="SimSun" panose="02010600030101010101" pitchFamily="2" charset="-122"/>
              </a:rPr>
              <a:t>заключения контракта и проведения внеплановой проверки</a:t>
            </a:r>
            <a:endParaRPr lang="ru-RU" sz="1600" b="1" dirty="0">
              <a:solidFill>
                <a:schemeClr val="accent1">
                  <a:lumMod val="75000"/>
                </a:schemeClr>
              </a:solidFill>
              <a:latin typeface="Liberation Serif" pitchFamily="18" charset="0"/>
            </a:endParaRPr>
          </a:p>
        </p:txBody>
      </p:sp>
      <p:pic>
        <p:nvPicPr>
          <p:cNvPr id="12" name="Рисунок 11" descr="Вырезка экрана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88608" l="1031" r="95876">
                        <a14:foregroundMark x1="38144" y1="21519" x2="34021" y2="7595"/>
                        <a14:foregroundMark x1="57732" y1="12658" x2="62887" y2="21519"/>
                        <a14:foregroundMark x1="65979" y1="8861" x2="65979" y2="8861"/>
                        <a14:foregroundMark x1="31959" y1="11392" x2="31959" y2="11392"/>
                        <a14:foregroundMark x1="88660" y1="63291" x2="88660" y2="63291"/>
                        <a14:foregroundMark x1="38144" y1="10127" x2="38144" y2="10127"/>
                        <a14:backgroundMark x1="6186" y1="21519" x2="10309" y2="12658"/>
                        <a14:backgroundMark x1="78351" y1="2532" x2="82474" y2="6329"/>
                        <a14:backgroundMark x1="61856" y1="5063" x2="61856" y2="5063"/>
                        <a14:backgroundMark x1="41237" y1="3797" x2="41237" y2="379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28148"/>
            <a:ext cx="924054" cy="752580"/>
          </a:xfrm>
          <a:prstGeom prst="rect">
            <a:avLst/>
          </a:prstGeom>
        </p:spPr>
      </p:pic>
      <p:sp>
        <p:nvSpPr>
          <p:cNvPr id="13" name="Скругленный прямоугольник 12"/>
          <p:cNvSpPr/>
          <p:nvPr/>
        </p:nvSpPr>
        <p:spPr>
          <a:xfrm>
            <a:off x="395536" y="1484784"/>
            <a:ext cx="8441982" cy="100811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  <a:latin typeface="Liberation Serif" pitchFamily="18" charset="0"/>
              </a:rPr>
              <a:t>При выявлении нарушений законодательства о контрактной системе в сфере </a:t>
            </a:r>
            <a:r>
              <a:rPr lang="ru-RU" sz="1600" dirty="0" smtClean="0">
                <a:solidFill>
                  <a:schemeClr val="tx1"/>
                </a:solidFill>
                <a:latin typeface="Liberation Serif" pitchFamily="18" charset="0"/>
              </a:rPr>
              <a:t>закупок в условиях </a:t>
            </a:r>
            <a:r>
              <a:rPr lang="ru-RU" sz="1600" dirty="0">
                <a:solidFill>
                  <a:schemeClr val="tx1"/>
                </a:solidFill>
                <a:latin typeface="Liberation Serif" pitchFamily="18" charset="0"/>
              </a:rPr>
              <a:t>контракта, заключаемого по результатам определения поставщика, контрольный </a:t>
            </a:r>
            <a:r>
              <a:rPr lang="ru-RU" sz="1600" dirty="0" smtClean="0">
                <a:solidFill>
                  <a:schemeClr val="tx1"/>
                </a:solidFill>
                <a:latin typeface="Liberation Serif" pitchFamily="18" charset="0"/>
              </a:rPr>
              <a:t>орган вправе выдать предписание (п</a:t>
            </a:r>
            <a:r>
              <a:rPr lang="ru-RU" sz="1600" dirty="0">
                <a:solidFill>
                  <a:schemeClr val="tx1"/>
                </a:solidFill>
                <a:latin typeface="Liberation Serif" pitchFamily="18" charset="0"/>
              </a:rPr>
              <a:t>. 2 ч. 22 ст. 99 Федерального закона № </a:t>
            </a:r>
            <a:r>
              <a:rPr lang="ru-RU" sz="1600" dirty="0" smtClean="0">
                <a:solidFill>
                  <a:schemeClr val="tx1"/>
                </a:solidFill>
                <a:latin typeface="Liberation Serif" pitchFamily="18" charset="0"/>
              </a:rPr>
              <a:t>44-ФЗ)</a:t>
            </a:r>
            <a:endParaRPr lang="ru-RU" sz="1600" dirty="0">
              <a:solidFill>
                <a:schemeClr val="tx1"/>
              </a:solidFill>
              <a:latin typeface="Liberation Serif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95536" y="2708920"/>
            <a:ext cx="8447298" cy="194421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Liberation Serif" pitchFamily="18" charset="0"/>
              </a:rPr>
              <a:t>Рассмотрение материалов, содержащих признаки административных правонарушений, предусмотренных </a:t>
            </a:r>
            <a:r>
              <a:rPr lang="ru-RU" sz="1600" dirty="0">
                <a:solidFill>
                  <a:schemeClr val="tx1"/>
                </a:solidFill>
                <a:latin typeface="Liberation Serif" pitchFamily="18" charset="0"/>
              </a:rPr>
              <a:t>КоАП РФ, </a:t>
            </a:r>
            <a:r>
              <a:rPr lang="ru-RU" sz="1600" dirty="0" smtClean="0">
                <a:solidFill>
                  <a:schemeClr val="tx1"/>
                </a:solidFill>
                <a:latin typeface="Liberation Serif" pitchFamily="18" charset="0"/>
              </a:rPr>
              <a:t>и применение мер </a:t>
            </a:r>
            <a:r>
              <a:rPr lang="ru-RU" sz="1600" smtClean="0">
                <a:solidFill>
                  <a:schemeClr val="tx1"/>
                </a:solidFill>
                <a:latin typeface="Liberation Serif" pitchFamily="18" charset="0"/>
              </a:rPr>
              <a:t>административной </a:t>
            </a:r>
            <a:r>
              <a:rPr lang="ru-RU" sz="1600" smtClean="0">
                <a:solidFill>
                  <a:schemeClr val="tx1"/>
                </a:solidFill>
                <a:latin typeface="Liberation Serif" pitchFamily="18" charset="0"/>
              </a:rPr>
              <a:t>ответственности, </a:t>
            </a:r>
            <a:r>
              <a:rPr lang="ru-RU" sz="1600" dirty="0" smtClean="0">
                <a:solidFill>
                  <a:schemeClr val="tx1"/>
                </a:solidFill>
                <a:latin typeface="Liberation Serif" pitchFamily="18" charset="0"/>
              </a:rPr>
              <a:t>осуществляют УФАС </a:t>
            </a:r>
            <a:r>
              <a:rPr lang="ru-RU" sz="1600" dirty="0">
                <a:solidFill>
                  <a:schemeClr val="tx1"/>
                </a:solidFill>
                <a:latin typeface="Liberation Serif" pitchFamily="18" charset="0"/>
              </a:rPr>
              <a:t>по Свердловской </a:t>
            </a:r>
            <a:r>
              <a:rPr lang="ru-RU" sz="1600" dirty="0" smtClean="0">
                <a:solidFill>
                  <a:schemeClr val="tx1"/>
                </a:solidFill>
                <a:latin typeface="Liberation Serif" pitchFamily="18" charset="0"/>
              </a:rPr>
              <a:t>области, </a:t>
            </a:r>
            <a:r>
              <a:rPr lang="ru-RU" sz="1600" dirty="0">
                <a:solidFill>
                  <a:schemeClr val="tx1"/>
                </a:solidFill>
                <a:latin typeface="Liberation Serif" pitchFamily="18" charset="0"/>
              </a:rPr>
              <a:t>органы Прокуратуры Свердловской </a:t>
            </a:r>
            <a:r>
              <a:rPr lang="ru-RU" sz="1600" dirty="0" smtClean="0">
                <a:solidFill>
                  <a:schemeClr val="tx1"/>
                </a:solidFill>
                <a:latin typeface="Liberation Serif" pitchFamily="18" charset="0"/>
              </a:rPr>
              <a:t>области, Министерство </a:t>
            </a:r>
            <a:r>
              <a:rPr lang="ru-RU" sz="1600" dirty="0">
                <a:solidFill>
                  <a:schemeClr val="tx1"/>
                </a:solidFill>
                <a:latin typeface="Liberation Serif" pitchFamily="18" charset="0"/>
              </a:rPr>
              <a:t>финансов Свердловской области </a:t>
            </a:r>
            <a:r>
              <a:rPr lang="ru-RU" sz="1600" dirty="0" smtClean="0">
                <a:solidFill>
                  <a:schemeClr val="tx1"/>
                </a:solidFill>
                <a:latin typeface="Liberation Serif" pitchFamily="18" charset="0"/>
              </a:rPr>
              <a:t>(п</a:t>
            </a:r>
            <a:r>
              <a:rPr lang="ru-RU" sz="1600" dirty="0">
                <a:solidFill>
                  <a:schemeClr val="tx1"/>
                </a:solidFill>
                <a:latin typeface="Liberation Serif" pitchFamily="18" charset="0"/>
              </a:rPr>
              <a:t>. 5 ч. 2 ст. 99 Федерального </a:t>
            </a:r>
            <a:r>
              <a:rPr lang="ru-RU" sz="1600" dirty="0" smtClean="0">
                <a:solidFill>
                  <a:schemeClr val="tx1"/>
                </a:solidFill>
                <a:latin typeface="Liberation Serif" pitchFamily="18" charset="0"/>
              </a:rPr>
              <a:t>закона № </a:t>
            </a:r>
            <a:r>
              <a:rPr lang="ru-RU" sz="1600" dirty="0">
                <a:solidFill>
                  <a:schemeClr val="tx1"/>
                </a:solidFill>
                <a:latin typeface="Liberation Serif" pitchFamily="18" charset="0"/>
              </a:rPr>
              <a:t>44-ФЗ, п. 33 Правил, утвержденных Постановлением Правительства </a:t>
            </a:r>
            <a:r>
              <a:rPr lang="ru-RU" sz="1600" dirty="0" smtClean="0">
                <a:solidFill>
                  <a:schemeClr val="tx1"/>
                </a:solidFill>
                <a:latin typeface="Liberation Serif" pitchFamily="18" charset="0"/>
              </a:rPr>
              <a:t>РФ от </a:t>
            </a:r>
            <a:r>
              <a:rPr lang="ru-RU" sz="1600" dirty="0">
                <a:solidFill>
                  <a:schemeClr val="tx1"/>
                </a:solidFill>
                <a:latin typeface="Liberation Serif" pitchFamily="18" charset="0"/>
              </a:rPr>
              <a:t>01.10.2020 № </a:t>
            </a:r>
            <a:r>
              <a:rPr lang="ru-RU" sz="1600" dirty="0" smtClean="0">
                <a:solidFill>
                  <a:schemeClr val="tx1"/>
                </a:solidFill>
                <a:latin typeface="Liberation Serif" pitchFamily="18" charset="0"/>
              </a:rPr>
              <a:t>1576 «Об </a:t>
            </a:r>
            <a:r>
              <a:rPr lang="ru-RU" sz="1600" dirty="0">
                <a:solidFill>
                  <a:schemeClr val="tx1"/>
                </a:solidFill>
                <a:latin typeface="Liberation Serif" pitchFamily="18" charset="0"/>
              </a:rPr>
              <a:t>утверждении Правил осуществления контроля в сфере </a:t>
            </a:r>
            <a:r>
              <a:rPr lang="ru-RU" sz="1600" dirty="0" smtClean="0">
                <a:solidFill>
                  <a:schemeClr val="tx1"/>
                </a:solidFill>
                <a:latin typeface="Liberation Serif" pitchFamily="18" charset="0"/>
              </a:rPr>
              <a:t>закупок …», статьи 23.66, 25.11 КоАП РФ)</a:t>
            </a:r>
            <a:endParaRPr lang="ru-RU" sz="1600" dirty="0">
              <a:latin typeface="Liberation Serif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95536" y="4869160"/>
            <a:ext cx="8434164" cy="152479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  <a:latin typeface="Liberation Serif" pitchFamily="18" charset="0"/>
              </a:rPr>
              <a:t>При выявлении в результате проведения органами контроля в сфере закупок </a:t>
            </a:r>
            <a:r>
              <a:rPr lang="ru-RU" sz="1600" dirty="0" smtClean="0">
                <a:solidFill>
                  <a:schemeClr val="tx1"/>
                </a:solidFill>
                <a:latin typeface="Liberation Serif" pitchFamily="18" charset="0"/>
              </a:rPr>
              <a:t>проверок </a:t>
            </a:r>
            <a:r>
              <a:rPr lang="ru-RU" sz="1600" dirty="0">
                <a:solidFill>
                  <a:schemeClr val="tx1"/>
                </a:solidFill>
                <a:latin typeface="Liberation Serif" pitchFamily="18" charset="0"/>
              </a:rPr>
              <a:t>факта совершения действия (бездействия), содержащего признаки состава преступления, указанные органы контроля обязаны </a:t>
            </a:r>
            <a:r>
              <a:rPr lang="ru-RU" sz="1600" dirty="0" smtClean="0">
                <a:solidFill>
                  <a:schemeClr val="tx1"/>
                </a:solidFill>
                <a:latin typeface="Liberation Serif" pitchFamily="18" charset="0"/>
              </a:rPr>
              <a:t>передать в правоохранительные </a:t>
            </a:r>
            <a:r>
              <a:rPr lang="ru-RU" sz="1600" dirty="0">
                <a:solidFill>
                  <a:schemeClr val="tx1"/>
                </a:solidFill>
                <a:latin typeface="Liberation Serif" pitchFamily="18" charset="0"/>
              </a:rPr>
              <a:t>органы информацию о таком факте и (или) документы, подтверждающие такой факт, в течение </a:t>
            </a:r>
            <a:r>
              <a:rPr lang="ru-RU" sz="1600" dirty="0" smtClean="0">
                <a:solidFill>
                  <a:schemeClr val="tx1"/>
                </a:solidFill>
                <a:latin typeface="Liberation Serif" pitchFamily="18" charset="0"/>
              </a:rPr>
              <a:t>3 рабочих </a:t>
            </a:r>
            <a:r>
              <a:rPr lang="ru-RU" sz="1600" dirty="0">
                <a:solidFill>
                  <a:schemeClr val="tx1"/>
                </a:solidFill>
                <a:latin typeface="Liberation Serif" pitchFamily="18" charset="0"/>
              </a:rPr>
              <a:t>дней с даты выявления </a:t>
            </a:r>
            <a:r>
              <a:rPr lang="ru-RU" sz="1600" dirty="0" smtClean="0">
                <a:solidFill>
                  <a:schemeClr val="tx1"/>
                </a:solidFill>
                <a:latin typeface="Liberation Serif" pitchFamily="18" charset="0"/>
              </a:rPr>
              <a:t>(ч</a:t>
            </a:r>
            <a:r>
              <a:rPr lang="ru-RU" sz="1600" dirty="0">
                <a:solidFill>
                  <a:schemeClr val="tx1"/>
                </a:solidFill>
                <a:latin typeface="Liberation Serif" pitchFamily="18" charset="0"/>
              </a:rPr>
              <a:t>. </a:t>
            </a:r>
            <a:r>
              <a:rPr lang="ru-RU" sz="1600" dirty="0" smtClean="0">
                <a:solidFill>
                  <a:schemeClr val="tx1"/>
                </a:solidFill>
                <a:latin typeface="Liberation Serif" pitchFamily="18" charset="0"/>
              </a:rPr>
              <a:t>29 </a:t>
            </a:r>
            <a:r>
              <a:rPr lang="ru-RU" sz="1600" dirty="0">
                <a:solidFill>
                  <a:schemeClr val="tx1"/>
                </a:solidFill>
                <a:latin typeface="Liberation Serif" pitchFamily="18" charset="0"/>
              </a:rPr>
              <a:t>ст. 99 Федерального закона № </a:t>
            </a:r>
            <a:r>
              <a:rPr lang="ru-RU" sz="1600" dirty="0" smtClean="0">
                <a:solidFill>
                  <a:schemeClr val="tx1"/>
                </a:solidFill>
                <a:latin typeface="Liberation Serif" pitchFamily="18" charset="0"/>
              </a:rPr>
              <a:t>44-ФЗ)</a:t>
            </a:r>
            <a:endParaRPr lang="ru-RU" sz="1600" dirty="0">
              <a:solidFill>
                <a:schemeClr val="tx1"/>
              </a:solidFill>
              <a:latin typeface="Liberation Serif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160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9949</TotalTime>
  <Words>1054</Words>
  <Application>Microsoft Office PowerPoint</Application>
  <PresentationFormat>Экран (4:3)</PresentationFormat>
  <Paragraphs>83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Основания для направления заказчиком обращения о согласовании заключения контракта с единственным поставщиком (подрядчиком, исполнителем) для муниципальных нужд</vt:lpstr>
      <vt:lpstr>Презентация PowerPoint</vt:lpstr>
      <vt:lpstr>Формирование обращения о согласовании заключения контракта с единственным поставщиком</vt:lpstr>
      <vt:lpstr>Алгоритм действий контрольного органа при рассмотрении обращения заказчика  о согласовании заключения контракта</vt:lpstr>
      <vt:lpstr>Проведение внеплановой проверки контрольным органом</vt:lpstr>
      <vt:lpstr>Презентация PowerPoint</vt:lpstr>
      <vt:lpstr>Меры реагирования контрольного органа в случае выявления нарушений в результате рассмотрении обращения заказчика  о согласовании заключения контракта и проведения внеплановой проверки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belousovaaa</dc:creator>
  <cp:lastModifiedBy>usovan</cp:lastModifiedBy>
  <cp:revision>481</cp:revision>
  <cp:lastPrinted>2022-06-02T08:56:34Z</cp:lastPrinted>
  <dcterms:created xsi:type="dcterms:W3CDTF">2020-01-23T08:33:58Z</dcterms:created>
  <dcterms:modified xsi:type="dcterms:W3CDTF">2022-06-03T07:11:49Z</dcterms:modified>
</cp:coreProperties>
</file>